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21386800" cy="30279975"/>
  <p:notesSz cx="6797675" cy="9928225"/>
  <p:defaultTextStyle>
    <a:defPPr>
      <a:defRPr lang="en-GB"/>
    </a:defPPr>
    <a:lvl1pPr algn="l" rtl="0" fontAlgn="base">
      <a:spcBef>
        <a:spcPct val="0"/>
      </a:spcBef>
      <a:spcAft>
        <a:spcPct val="0"/>
      </a:spcAft>
      <a:defRPr sz="6000" kern="1200">
        <a:solidFill>
          <a:schemeClr val="tx1"/>
        </a:solidFill>
        <a:latin typeface="Arial" charset="0"/>
        <a:ea typeface="+mn-ea"/>
        <a:cs typeface="+mn-cs"/>
      </a:defRPr>
    </a:lvl1pPr>
    <a:lvl2pPr marL="457200" algn="l" rtl="0" fontAlgn="base">
      <a:spcBef>
        <a:spcPct val="0"/>
      </a:spcBef>
      <a:spcAft>
        <a:spcPct val="0"/>
      </a:spcAft>
      <a:defRPr sz="6000" kern="1200">
        <a:solidFill>
          <a:schemeClr val="tx1"/>
        </a:solidFill>
        <a:latin typeface="Arial" charset="0"/>
        <a:ea typeface="+mn-ea"/>
        <a:cs typeface="+mn-cs"/>
      </a:defRPr>
    </a:lvl2pPr>
    <a:lvl3pPr marL="914400" algn="l" rtl="0" fontAlgn="base">
      <a:spcBef>
        <a:spcPct val="0"/>
      </a:spcBef>
      <a:spcAft>
        <a:spcPct val="0"/>
      </a:spcAft>
      <a:defRPr sz="6000" kern="1200">
        <a:solidFill>
          <a:schemeClr val="tx1"/>
        </a:solidFill>
        <a:latin typeface="Arial" charset="0"/>
        <a:ea typeface="+mn-ea"/>
        <a:cs typeface="+mn-cs"/>
      </a:defRPr>
    </a:lvl3pPr>
    <a:lvl4pPr marL="1371600" algn="l" rtl="0" fontAlgn="base">
      <a:spcBef>
        <a:spcPct val="0"/>
      </a:spcBef>
      <a:spcAft>
        <a:spcPct val="0"/>
      </a:spcAft>
      <a:defRPr sz="6000" kern="1200">
        <a:solidFill>
          <a:schemeClr val="tx1"/>
        </a:solidFill>
        <a:latin typeface="Arial" charset="0"/>
        <a:ea typeface="+mn-ea"/>
        <a:cs typeface="+mn-cs"/>
      </a:defRPr>
    </a:lvl4pPr>
    <a:lvl5pPr marL="1828800" algn="l" rtl="0" fontAlgn="base">
      <a:spcBef>
        <a:spcPct val="0"/>
      </a:spcBef>
      <a:spcAft>
        <a:spcPct val="0"/>
      </a:spcAft>
      <a:defRPr sz="6000" kern="1200">
        <a:solidFill>
          <a:schemeClr val="tx1"/>
        </a:solidFill>
        <a:latin typeface="Arial" charset="0"/>
        <a:ea typeface="+mn-ea"/>
        <a:cs typeface="+mn-cs"/>
      </a:defRPr>
    </a:lvl5pPr>
    <a:lvl6pPr marL="2286000" algn="l" defTabSz="914400" rtl="0" eaLnBrk="1" latinLnBrk="0" hangingPunct="1">
      <a:defRPr sz="6000" kern="1200">
        <a:solidFill>
          <a:schemeClr val="tx1"/>
        </a:solidFill>
        <a:latin typeface="Arial" charset="0"/>
        <a:ea typeface="+mn-ea"/>
        <a:cs typeface="+mn-cs"/>
      </a:defRPr>
    </a:lvl6pPr>
    <a:lvl7pPr marL="2743200" algn="l" defTabSz="914400" rtl="0" eaLnBrk="1" latinLnBrk="0" hangingPunct="1">
      <a:defRPr sz="6000" kern="1200">
        <a:solidFill>
          <a:schemeClr val="tx1"/>
        </a:solidFill>
        <a:latin typeface="Arial" charset="0"/>
        <a:ea typeface="+mn-ea"/>
        <a:cs typeface="+mn-cs"/>
      </a:defRPr>
    </a:lvl7pPr>
    <a:lvl8pPr marL="3200400" algn="l" defTabSz="914400" rtl="0" eaLnBrk="1" latinLnBrk="0" hangingPunct="1">
      <a:defRPr sz="6000" kern="1200">
        <a:solidFill>
          <a:schemeClr val="tx1"/>
        </a:solidFill>
        <a:latin typeface="Arial" charset="0"/>
        <a:ea typeface="+mn-ea"/>
        <a:cs typeface="+mn-cs"/>
      </a:defRPr>
    </a:lvl8pPr>
    <a:lvl9pPr marL="3657600" algn="l" defTabSz="914400" rtl="0" eaLnBrk="1" latinLnBrk="0" hangingPunct="1">
      <a:defRPr sz="60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b" initials="sb" lastIdx="1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2D2D2"/>
    <a:srgbClr val="D1D1D1"/>
    <a:srgbClr val="D0D0D0"/>
    <a:srgbClr val="CDCDCD"/>
    <a:srgbClr val="7E7E7E"/>
    <a:srgbClr val="BEBEBE"/>
    <a:srgbClr val="00A6F0"/>
    <a:srgbClr val="00B0F6"/>
    <a:srgbClr val="00A0E3"/>
    <a:srgbClr val="007F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5" d="100"/>
          <a:sy n="25" d="100"/>
        </p:scale>
        <p:origin x="-1506" y="-72"/>
      </p:cViewPr>
      <p:guideLst>
        <p:guide orient="horz" pos="9537"/>
        <p:guide pos="673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927" cy="49665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179" y="0"/>
            <a:ext cx="2944927" cy="496653"/>
          </a:xfrm>
          <a:prstGeom prst="rect">
            <a:avLst/>
          </a:prstGeom>
        </p:spPr>
        <p:txBody>
          <a:bodyPr vert="horz" lIns="91440" tIns="45720" rIns="91440" bIns="45720" rtlCol="0"/>
          <a:lstStyle>
            <a:lvl1pPr algn="r">
              <a:defRPr sz="1200"/>
            </a:lvl1pPr>
          </a:lstStyle>
          <a:p>
            <a:fld id="{05D8E4CB-BEA7-46CD-89E9-E4C1F5377E04}" type="datetimeFigureOut">
              <a:rPr lang="en-GB" smtClean="0"/>
              <a:pPr/>
              <a:t>15/02/2012</a:t>
            </a:fld>
            <a:endParaRPr lang="en-GB"/>
          </a:p>
        </p:txBody>
      </p:sp>
      <p:sp>
        <p:nvSpPr>
          <p:cNvPr id="4" name="Slide Image Placeholder 3"/>
          <p:cNvSpPr>
            <a:spLocks noGrp="1" noRot="1" noChangeAspect="1"/>
          </p:cNvSpPr>
          <p:nvPr>
            <p:ph type="sldImg" idx="2"/>
          </p:nvPr>
        </p:nvSpPr>
        <p:spPr>
          <a:xfrm>
            <a:off x="2084388" y="744538"/>
            <a:ext cx="2628900"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082" y="4716593"/>
            <a:ext cx="5437512" cy="446665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959"/>
            <a:ext cx="2944927" cy="49665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179" y="9429959"/>
            <a:ext cx="2944927" cy="496653"/>
          </a:xfrm>
          <a:prstGeom prst="rect">
            <a:avLst/>
          </a:prstGeom>
        </p:spPr>
        <p:txBody>
          <a:bodyPr vert="horz" lIns="91440" tIns="45720" rIns="91440" bIns="45720" rtlCol="0" anchor="b"/>
          <a:lstStyle>
            <a:lvl1pPr algn="r">
              <a:defRPr sz="1200"/>
            </a:lvl1pPr>
          </a:lstStyle>
          <a:p>
            <a:fld id="{7EC808F7-8D10-4A70-A975-6E2054B1D53F}" type="slidenum">
              <a:rPr lang="en-GB" smtClean="0"/>
              <a:pPr/>
              <a:t>‹#›</a:t>
            </a:fld>
            <a:endParaRPr lang="en-GB"/>
          </a:p>
        </p:txBody>
      </p:sp>
    </p:spTree>
    <p:extLst>
      <p:ext uri="{BB962C8B-B14F-4D97-AF65-F5344CB8AC3E}">
        <p14:creationId xmlns:p14="http://schemas.microsoft.com/office/powerpoint/2010/main" val="2375450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EC808F7-8D10-4A70-A975-6E2054B1D53F}"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375" y="9405938"/>
            <a:ext cx="18180050" cy="6491287"/>
          </a:xfrm>
        </p:spPr>
        <p:txBody>
          <a:bodyPr/>
          <a:lstStyle/>
          <a:p>
            <a:r>
              <a:rPr lang="en-US" smtClean="0"/>
              <a:t>Click to edit Master title style</a:t>
            </a:r>
            <a:endParaRPr lang="en-GB"/>
          </a:p>
        </p:txBody>
      </p:sp>
      <p:sp>
        <p:nvSpPr>
          <p:cNvPr id="3" name="Subtitle 2"/>
          <p:cNvSpPr>
            <a:spLocks noGrp="1"/>
          </p:cNvSpPr>
          <p:nvPr>
            <p:ph type="subTitle" idx="1"/>
          </p:nvPr>
        </p:nvSpPr>
        <p:spPr>
          <a:xfrm>
            <a:off x="3208338" y="17159288"/>
            <a:ext cx="14970125" cy="7737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33674D55-1290-404C-A0E7-014A78AA4B75}"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99223971-9E48-4760-A315-956F187EE4C0}"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05113" y="1212850"/>
            <a:ext cx="4811712" cy="258365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069975" y="1212850"/>
            <a:ext cx="14282738" cy="2583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91E91BC-3CD3-4451-9AD8-84F30B6EEDCC}"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86D8AC2-989D-48FC-8FFF-FF45D862840D}"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100" y="19457988"/>
            <a:ext cx="18178463" cy="60134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689100" y="12833350"/>
            <a:ext cx="18178463" cy="6624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D89E26DB-C6C7-4E51-B37F-6448881A1936}"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069975" y="7064375"/>
            <a:ext cx="9547225" cy="19985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0769600" y="7064375"/>
            <a:ext cx="9547225" cy="19985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C687A8A2-1C81-4018-9CFC-62D464E372CD}"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069975" y="6778625"/>
            <a:ext cx="9448800"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975" y="9602788"/>
            <a:ext cx="9448800"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0864850" y="6778625"/>
            <a:ext cx="9451975"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0864850" y="9602788"/>
            <a:ext cx="9451975"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EB1F46B0-4550-4906-A36E-C3A84BC845DF}"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9461AA2A-19FC-49A3-A20B-9FA49B5B6696}"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739CD7B2-4021-42E4-BFA3-B313E4EF1E1C}"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975" y="1204913"/>
            <a:ext cx="7035800" cy="51308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8361363" y="1204913"/>
            <a:ext cx="11955462" cy="2584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069975" y="6335713"/>
            <a:ext cx="7035800" cy="2071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6F849D92-2298-4150-BDD2-942CC3577A77}"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2588" y="21196300"/>
            <a:ext cx="12831762" cy="2501900"/>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4192588" y="2705100"/>
            <a:ext cx="12831762" cy="181689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4192588" y="23698200"/>
            <a:ext cx="12831762"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0EC5DB74-4861-427C-B1D5-D197FDE08CF4}"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69975" y="1212850"/>
            <a:ext cx="19246850" cy="5046663"/>
          </a:xfrm>
          <a:prstGeom prst="rect">
            <a:avLst/>
          </a:prstGeom>
          <a:noFill/>
          <a:ln w="9525">
            <a:noFill/>
            <a:miter lim="800000"/>
            <a:headEnd/>
            <a:tailEnd/>
          </a:ln>
        </p:spPr>
        <p:txBody>
          <a:bodyPr vert="horz" wrap="square" lIns="305519" tIns="152760" rIns="305519" bIns="15276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1069975" y="7064375"/>
            <a:ext cx="19246850" cy="19985038"/>
          </a:xfrm>
          <a:prstGeom prst="rect">
            <a:avLst/>
          </a:prstGeom>
          <a:noFill/>
          <a:ln w="9525">
            <a:noFill/>
            <a:miter lim="800000"/>
            <a:headEnd/>
            <a:tailEnd/>
          </a:ln>
        </p:spPr>
        <p:txBody>
          <a:bodyPr vert="horz" wrap="square" lIns="305519" tIns="152760" rIns="305519" bIns="15276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1069975" y="27573288"/>
            <a:ext cx="4989513" cy="2105025"/>
          </a:xfrm>
          <a:prstGeom prst="rect">
            <a:avLst/>
          </a:prstGeom>
          <a:noFill/>
          <a:ln w="9525">
            <a:noFill/>
            <a:miter lim="800000"/>
            <a:headEnd/>
            <a:tailEnd/>
          </a:ln>
          <a:effectLst/>
        </p:spPr>
        <p:txBody>
          <a:bodyPr vert="horz" wrap="square" lIns="305519" tIns="152760" rIns="305519" bIns="152760" numCol="1" anchor="t" anchorCtr="0" compatLnSpc="1">
            <a:prstTxWarp prst="textNoShape">
              <a:avLst/>
            </a:prstTxWarp>
          </a:bodyPr>
          <a:lstStyle>
            <a:lvl1pPr>
              <a:defRPr sz="4700"/>
            </a:lvl1pPr>
          </a:lstStyle>
          <a:p>
            <a:endParaRPr lang="en-US"/>
          </a:p>
        </p:txBody>
      </p:sp>
      <p:sp>
        <p:nvSpPr>
          <p:cNvPr id="1029" name="Rectangle 5"/>
          <p:cNvSpPr>
            <a:spLocks noGrp="1" noChangeArrowheads="1"/>
          </p:cNvSpPr>
          <p:nvPr>
            <p:ph type="ftr" sz="quarter" idx="3"/>
          </p:nvPr>
        </p:nvSpPr>
        <p:spPr bwMode="auto">
          <a:xfrm>
            <a:off x="7307263" y="27573288"/>
            <a:ext cx="6772275" cy="2105025"/>
          </a:xfrm>
          <a:prstGeom prst="rect">
            <a:avLst/>
          </a:prstGeom>
          <a:noFill/>
          <a:ln w="9525">
            <a:noFill/>
            <a:miter lim="800000"/>
            <a:headEnd/>
            <a:tailEnd/>
          </a:ln>
          <a:effectLst/>
        </p:spPr>
        <p:txBody>
          <a:bodyPr vert="horz" wrap="square" lIns="305519" tIns="152760" rIns="305519" bIns="152760" numCol="1" anchor="t" anchorCtr="0" compatLnSpc="1">
            <a:prstTxWarp prst="textNoShape">
              <a:avLst/>
            </a:prstTxWarp>
          </a:bodyPr>
          <a:lstStyle>
            <a:lvl1pPr algn="ctr">
              <a:defRPr sz="4700"/>
            </a:lvl1pPr>
          </a:lstStyle>
          <a:p>
            <a:endParaRPr lang="en-US"/>
          </a:p>
        </p:txBody>
      </p:sp>
      <p:sp>
        <p:nvSpPr>
          <p:cNvPr id="1030" name="Rectangle 6"/>
          <p:cNvSpPr>
            <a:spLocks noGrp="1" noChangeArrowheads="1"/>
          </p:cNvSpPr>
          <p:nvPr>
            <p:ph type="sldNum" sz="quarter" idx="4"/>
          </p:nvPr>
        </p:nvSpPr>
        <p:spPr bwMode="auto">
          <a:xfrm>
            <a:off x="15327313" y="27573288"/>
            <a:ext cx="4989512" cy="2105025"/>
          </a:xfrm>
          <a:prstGeom prst="rect">
            <a:avLst/>
          </a:prstGeom>
          <a:noFill/>
          <a:ln w="9525">
            <a:noFill/>
            <a:miter lim="800000"/>
            <a:headEnd/>
            <a:tailEnd/>
          </a:ln>
          <a:effectLst/>
        </p:spPr>
        <p:txBody>
          <a:bodyPr vert="horz" wrap="square" lIns="305519" tIns="152760" rIns="305519" bIns="152760" numCol="1" anchor="t" anchorCtr="0" compatLnSpc="1">
            <a:prstTxWarp prst="textNoShape">
              <a:avLst/>
            </a:prstTxWarp>
          </a:bodyPr>
          <a:lstStyle>
            <a:lvl1pPr algn="r">
              <a:defRPr sz="4700"/>
            </a:lvl1pPr>
          </a:lstStyle>
          <a:p>
            <a:fld id="{D0421C0A-74B7-472B-8D2E-778D6FF814FD}"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3055938" rtl="0" eaLnBrk="0" fontAlgn="base" hangingPunct="0">
        <a:spcBef>
          <a:spcPct val="0"/>
        </a:spcBef>
        <a:spcAft>
          <a:spcPct val="0"/>
        </a:spcAft>
        <a:defRPr sz="14700">
          <a:solidFill>
            <a:schemeClr val="tx2"/>
          </a:solidFill>
          <a:latin typeface="+mj-lt"/>
          <a:ea typeface="+mj-ea"/>
          <a:cs typeface="+mj-cs"/>
        </a:defRPr>
      </a:lvl1pPr>
      <a:lvl2pPr algn="ctr" defTabSz="3055938" rtl="0" eaLnBrk="0" fontAlgn="base" hangingPunct="0">
        <a:spcBef>
          <a:spcPct val="0"/>
        </a:spcBef>
        <a:spcAft>
          <a:spcPct val="0"/>
        </a:spcAft>
        <a:defRPr sz="14700">
          <a:solidFill>
            <a:schemeClr val="tx2"/>
          </a:solidFill>
          <a:latin typeface="Arial" charset="0"/>
        </a:defRPr>
      </a:lvl2pPr>
      <a:lvl3pPr algn="ctr" defTabSz="3055938" rtl="0" eaLnBrk="0" fontAlgn="base" hangingPunct="0">
        <a:spcBef>
          <a:spcPct val="0"/>
        </a:spcBef>
        <a:spcAft>
          <a:spcPct val="0"/>
        </a:spcAft>
        <a:defRPr sz="14700">
          <a:solidFill>
            <a:schemeClr val="tx2"/>
          </a:solidFill>
          <a:latin typeface="Arial" charset="0"/>
        </a:defRPr>
      </a:lvl3pPr>
      <a:lvl4pPr algn="ctr" defTabSz="3055938" rtl="0" eaLnBrk="0" fontAlgn="base" hangingPunct="0">
        <a:spcBef>
          <a:spcPct val="0"/>
        </a:spcBef>
        <a:spcAft>
          <a:spcPct val="0"/>
        </a:spcAft>
        <a:defRPr sz="14700">
          <a:solidFill>
            <a:schemeClr val="tx2"/>
          </a:solidFill>
          <a:latin typeface="Arial" charset="0"/>
        </a:defRPr>
      </a:lvl4pPr>
      <a:lvl5pPr algn="ctr" defTabSz="3055938" rtl="0" eaLnBrk="0" fontAlgn="base" hangingPunct="0">
        <a:spcBef>
          <a:spcPct val="0"/>
        </a:spcBef>
        <a:spcAft>
          <a:spcPct val="0"/>
        </a:spcAft>
        <a:defRPr sz="14700">
          <a:solidFill>
            <a:schemeClr val="tx2"/>
          </a:solidFill>
          <a:latin typeface="Arial" charset="0"/>
        </a:defRPr>
      </a:lvl5pPr>
      <a:lvl6pPr marL="457200" algn="ctr" defTabSz="3055938" rtl="0" fontAlgn="base">
        <a:spcBef>
          <a:spcPct val="0"/>
        </a:spcBef>
        <a:spcAft>
          <a:spcPct val="0"/>
        </a:spcAft>
        <a:defRPr sz="14700">
          <a:solidFill>
            <a:schemeClr val="tx2"/>
          </a:solidFill>
          <a:latin typeface="Arial" charset="0"/>
        </a:defRPr>
      </a:lvl6pPr>
      <a:lvl7pPr marL="914400" algn="ctr" defTabSz="3055938" rtl="0" fontAlgn="base">
        <a:spcBef>
          <a:spcPct val="0"/>
        </a:spcBef>
        <a:spcAft>
          <a:spcPct val="0"/>
        </a:spcAft>
        <a:defRPr sz="14700">
          <a:solidFill>
            <a:schemeClr val="tx2"/>
          </a:solidFill>
          <a:latin typeface="Arial" charset="0"/>
        </a:defRPr>
      </a:lvl7pPr>
      <a:lvl8pPr marL="1371600" algn="ctr" defTabSz="3055938" rtl="0" fontAlgn="base">
        <a:spcBef>
          <a:spcPct val="0"/>
        </a:spcBef>
        <a:spcAft>
          <a:spcPct val="0"/>
        </a:spcAft>
        <a:defRPr sz="14700">
          <a:solidFill>
            <a:schemeClr val="tx2"/>
          </a:solidFill>
          <a:latin typeface="Arial" charset="0"/>
        </a:defRPr>
      </a:lvl8pPr>
      <a:lvl9pPr marL="1828800" algn="ctr" defTabSz="3055938" rtl="0" fontAlgn="base">
        <a:spcBef>
          <a:spcPct val="0"/>
        </a:spcBef>
        <a:spcAft>
          <a:spcPct val="0"/>
        </a:spcAft>
        <a:defRPr sz="14700">
          <a:solidFill>
            <a:schemeClr val="tx2"/>
          </a:solidFill>
          <a:latin typeface="Arial" charset="0"/>
        </a:defRPr>
      </a:lvl9pPr>
    </p:titleStyle>
    <p:bodyStyle>
      <a:lvl1pPr marL="1146175" indent="-1146175" algn="l" defTabSz="3055938" rtl="0" eaLnBrk="0" fontAlgn="base" hangingPunct="0">
        <a:spcBef>
          <a:spcPct val="20000"/>
        </a:spcBef>
        <a:spcAft>
          <a:spcPct val="0"/>
        </a:spcAft>
        <a:buChar char="•"/>
        <a:defRPr sz="10700">
          <a:solidFill>
            <a:schemeClr val="tx1"/>
          </a:solidFill>
          <a:latin typeface="+mn-lt"/>
          <a:ea typeface="+mn-ea"/>
          <a:cs typeface="+mn-cs"/>
        </a:defRPr>
      </a:lvl1pPr>
      <a:lvl2pPr marL="2482850" indent="-955675" algn="l" defTabSz="3055938" rtl="0" eaLnBrk="0" fontAlgn="base" hangingPunct="0">
        <a:spcBef>
          <a:spcPct val="20000"/>
        </a:spcBef>
        <a:spcAft>
          <a:spcPct val="0"/>
        </a:spcAft>
        <a:buChar char="–"/>
        <a:defRPr sz="9400">
          <a:solidFill>
            <a:schemeClr val="tx1"/>
          </a:solidFill>
          <a:latin typeface="+mn-lt"/>
        </a:defRPr>
      </a:lvl2pPr>
      <a:lvl3pPr marL="3819525" indent="-763588" algn="l" defTabSz="3055938" rtl="0" eaLnBrk="0" fontAlgn="base" hangingPunct="0">
        <a:spcBef>
          <a:spcPct val="20000"/>
        </a:spcBef>
        <a:spcAft>
          <a:spcPct val="0"/>
        </a:spcAft>
        <a:buChar char="•"/>
        <a:defRPr sz="8000">
          <a:solidFill>
            <a:schemeClr val="tx1"/>
          </a:solidFill>
          <a:latin typeface="+mn-lt"/>
        </a:defRPr>
      </a:lvl3pPr>
      <a:lvl4pPr marL="5346700" indent="-763588" algn="l" defTabSz="3055938" rtl="0" eaLnBrk="0" fontAlgn="base" hangingPunct="0">
        <a:spcBef>
          <a:spcPct val="20000"/>
        </a:spcBef>
        <a:spcAft>
          <a:spcPct val="0"/>
        </a:spcAft>
        <a:buChar char="–"/>
        <a:defRPr sz="6700">
          <a:solidFill>
            <a:schemeClr val="tx1"/>
          </a:solidFill>
          <a:latin typeface="+mn-lt"/>
        </a:defRPr>
      </a:lvl4pPr>
      <a:lvl5pPr marL="6873875" indent="-763588" algn="l" defTabSz="3055938" rtl="0" eaLnBrk="0" fontAlgn="base" hangingPunct="0">
        <a:spcBef>
          <a:spcPct val="20000"/>
        </a:spcBef>
        <a:spcAft>
          <a:spcPct val="0"/>
        </a:spcAft>
        <a:buChar char="»"/>
        <a:defRPr sz="6700">
          <a:solidFill>
            <a:schemeClr val="tx1"/>
          </a:solidFill>
          <a:latin typeface="+mn-lt"/>
        </a:defRPr>
      </a:lvl5pPr>
      <a:lvl6pPr marL="7331075" indent="-763588" algn="l" defTabSz="3055938" rtl="0" fontAlgn="base">
        <a:spcBef>
          <a:spcPct val="20000"/>
        </a:spcBef>
        <a:spcAft>
          <a:spcPct val="0"/>
        </a:spcAft>
        <a:buChar char="»"/>
        <a:defRPr sz="6700">
          <a:solidFill>
            <a:schemeClr val="tx1"/>
          </a:solidFill>
          <a:latin typeface="+mn-lt"/>
        </a:defRPr>
      </a:lvl6pPr>
      <a:lvl7pPr marL="7788275" indent="-763588" algn="l" defTabSz="3055938" rtl="0" fontAlgn="base">
        <a:spcBef>
          <a:spcPct val="20000"/>
        </a:spcBef>
        <a:spcAft>
          <a:spcPct val="0"/>
        </a:spcAft>
        <a:buChar char="»"/>
        <a:defRPr sz="6700">
          <a:solidFill>
            <a:schemeClr val="tx1"/>
          </a:solidFill>
          <a:latin typeface="+mn-lt"/>
        </a:defRPr>
      </a:lvl7pPr>
      <a:lvl8pPr marL="8245475" indent="-763588" algn="l" defTabSz="3055938" rtl="0" fontAlgn="base">
        <a:spcBef>
          <a:spcPct val="20000"/>
        </a:spcBef>
        <a:spcAft>
          <a:spcPct val="0"/>
        </a:spcAft>
        <a:buChar char="»"/>
        <a:defRPr sz="6700">
          <a:solidFill>
            <a:schemeClr val="tx1"/>
          </a:solidFill>
          <a:latin typeface="+mn-lt"/>
        </a:defRPr>
      </a:lvl8pPr>
      <a:lvl9pPr marL="8702675" indent="-763588" algn="l" defTabSz="3055938" rtl="0" fontAlgn="base">
        <a:spcBef>
          <a:spcPct val="20000"/>
        </a:spcBef>
        <a:spcAft>
          <a:spcPct val="0"/>
        </a:spcAft>
        <a:buChar char="»"/>
        <a:defRPr sz="6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theseusproject.eu/" TargetMode="Externa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6" name="Rectangle 85"/>
          <p:cNvSpPr>
            <a:spLocks noChangeArrowheads="1"/>
          </p:cNvSpPr>
          <p:nvPr/>
        </p:nvSpPr>
        <p:spPr bwMode="auto">
          <a:xfrm>
            <a:off x="549204" y="5924485"/>
            <a:ext cx="9645645" cy="17711688"/>
          </a:xfrm>
          <a:prstGeom prst="rect">
            <a:avLst/>
          </a:prstGeom>
          <a:solidFill>
            <a:srgbClr val="D1D1D1"/>
          </a:solidFill>
          <a:ln w="9525">
            <a:solidFill>
              <a:srgbClr val="F0AB00"/>
            </a:solidFill>
            <a:miter lim="800000"/>
            <a:headEnd/>
            <a:tailEnd/>
          </a:ln>
        </p:spPr>
        <p:txBody>
          <a:bodyPr wrap="none" anchor="ctr"/>
          <a:lstStyle/>
          <a:p>
            <a:endParaRPr lang="en-US" sz="5800" dirty="0"/>
          </a:p>
        </p:txBody>
      </p:sp>
      <p:sp>
        <p:nvSpPr>
          <p:cNvPr id="2077" name="TextBox 17"/>
          <p:cNvSpPr txBox="1">
            <a:spLocks noChangeArrowheads="1"/>
          </p:cNvSpPr>
          <p:nvPr/>
        </p:nvSpPr>
        <p:spPr bwMode="auto">
          <a:xfrm>
            <a:off x="620642" y="6495989"/>
            <a:ext cx="9581699" cy="7294305"/>
          </a:xfrm>
          <a:prstGeom prst="rect">
            <a:avLst/>
          </a:prstGeom>
          <a:noFill/>
          <a:ln w="9525">
            <a:noFill/>
            <a:miter lim="800000"/>
            <a:headEnd/>
            <a:tailEnd/>
          </a:ln>
        </p:spPr>
        <p:txBody>
          <a:bodyPr wrap="square">
            <a:spAutoFit/>
          </a:bodyPr>
          <a:lstStyle/>
          <a:p>
            <a:pPr algn="just"/>
            <a:r>
              <a:rPr lang="en-GB" sz="3600" dirty="0" smtClean="0">
                <a:solidFill>
                  <a:srgbClr val="005C84"/>
                </a:solidFill>
                <a:latin typeface="Georgia" pitchFamily="18" charset="0"/>
              </a:rPr>
              <a:t>Increasing rates of sea-level rise and concentration of coastal assets are likely to increase damages due  to coastal flooding in future. Traditional coastal modelling works from the flood source outwards, estimating damage to receptors within the modelled floodplain. This method fails to pinpoint receptors critical to the health of the system. This has lead to oversights in coastal defence management with catastrophic flooding consequences such as in hurricane Katrina (USA), cyclone </a:t>
            </a:r>
            <a:r>
              <a:rPr lang="en-GB" sz="3600" dirty="0" err="1" smtClean="0">
                <a:solidFill>
                  <a:srgbClr val="005C84"/>
                </a:solidFill>
                <a:latin typeface="Georgia" pitchFamily="18" charset="0"/>
              </a:rPr>
              <a:t>Sidr</a:t>
            </a:r>
            <a:r>
              <a:rPr lang="en-GB" sz="3600" dirty="0" smtClean="0">
                <a:solidFill>
                  <a:srgbClr val="005C84"/>
                </a:solidFill>
                <a:latin typeface="Georgia" pitchFamily="18" charset="0"/>
              </a:rPr>
              <a:t> (Bangladesh) and storm </a:t>
            </a:r>
            <a:r>
              <a:rPr lang="en-GB" sz="3600" dirty="0" err="1" smtClean="0">
                <a:solidFill>
                  <a:srgbClr val="005C84"/>
                </a:solidFill>
                <a:latin typeface="Georgia" pitchFamily="18" charset="0"/>
              </a:rPr>
              <a:t>Xynthia</a:t>
            </a:r>
            <a:r>
              <a:rPr lang="en-GB" sz="3600" dirty="0" smtClean="0">
                <a:solidFill>
                  <a:srgbClr val="005C84"/>
                </a:solidFill>
                <a:latin typeface="Georgia" pitchFamily="18" charset="0"/>
              </a:rPr>
              <a:t> (France). </a:t>
            </a:r>
          </a:p>
        </p:txBody>
      </p:sp>
      <p:sp>
        <p:nvSpPr>
          <p:cNvPr id="2060" name="Rectangle 85"/>
          <p:cNvSpPr>
            <a:spLocks noChangeArrowheads="1"/>
          </p:cNvSpPr>
          <p:nvPr/>
        </p:nvSpPr>
        <p:spPr bwMode="auto">
          <a:xfrm>
            <a:off x="10479086" y="5853047"/>
            <a:ext cx="10358509" cy="17638715"/>
          </a:xfrm>
          <a:prstGeom prst="rect">
            <a:avLst/>
          </a:prstGeom>
          <a:solidFill>
            <a:srgbClr val="D1D1D1"/>
          </a:solidFill>
          <a:ln w="9525">
            <a:solidFill>
              <a:srgbClr val="F0AB00"/>
            </a:solidFill>
            <a:miter lim="800000"/>
            <a:headEnd/>
            <a:tailEnd/>
          </a:ln>
        </p:spPr>
        <p:txBody>
          <a:bodyPr wrap="none" anchor="ctr"/>
          <a:lstStyle/>
          <a:p>
            <a:endParaRPr lang="en-US" sz="5800"/>
          </a:p>
        </p:txBody>
      </p:sp>
      <p:sp>
        <p:nvSpPr>
          <p:cNvPr id="2082" name="Text Box 12"/>
          <p:cNvSpPr txBox="1">
            <a:spLocks noChangeArrowheads="1"/>
          </p:cNvSpPr>
          <p:nvPr/>
        </p:nvSpPr>
        <p:spPr bwMode="auto">
          <a:xfrm>
            <a:off x="468313" y="28997275"/>
            <a:ext cx="18362612" cy="976313"/>
          </a:xfrm>
          <a:prstGeom prst="rect">
            <a:avLst/>
          </a:prstGeom>
          <a:noFill/>
          <a:ln w="9525">
            <a:noFill/>
            <a:miter lim="800000"/>
            <a:headEnd/>
            <a:tailEnd/>
          </a:ln>
        </p:spPr>
        <p:txBody>
          <a:bodyPr>
            <a:spAutoFit/>
          </a:bodyPr>
          <a:lstStyle/>
          <a:p>
            <a:pPr defTabSz="2952750">
              <a:spcBef>
                <a:spcPct val="50000"/>
              </a:spcBef>
            </a:pPr>
            <a:endParaRPr lang="en-US" sz="5800"/>
          </a:p>
        </p:txBody>
      </p:sp>
      <p:grpSp>
        <p:nvGrpSpPr>
          <p:cNvPr id="2" name="Group 40"/>
          <p:cNvGrpSpPr>
            <a:grpSpLocks/>
          </p:cNvGrpSpPr>
          <p:nvPr/>
        </p:nvGrpSpPr>
        <p:grpSpPr bwMode="auto">
          <a:xfrm>
            <a:off x="-93663" y="28605163"/>
            <a:ext cx="21480463" cy="1674812"/>
            <a:chOff x="-59" y="18019"/>
            <a:chExt cx="13531" cy="1055"/>
          </a:xfrm>
        </p:grpSpPr>
        <p:sp>
          <p:nvSpPr>
            <p:cNvPr id="2051" name="Rectangle 10"/>
            <p:cNvSpPr>
              <a:spLocks noChangeArrowheads="1"/>
            </p:cNvSpPr>
            <p:nvPr/>
          </p:nvSpPr>
          <p:spPr bwMode="auto">
            <a:xfrm>
              <a:off x="0" y="18019"/>
              <a:ext cx="13472" cy="1055"/>
            </a:xfrm>
            <a:prstGeom prst="rect">
              <a:avLst/>
            </a:prstGeom>
            <a:solidFill>
              <a:srgbClr val="005C84"/>
            </a:solidFill>
            <a:ln w="9525">
              <a:noFill/>
              <a:miter lim="800000"/>
              <a:headEnd/>
              <a:tailEnd/>
            </a:ln>
          </p:spPr>
          <p:txBody>
            <a:bodyPr wrap="none" anchor="ctr"/>
            <a:lstStyle/>
            <a:p>
              <a:pPr defTabSz="2952750"/>
              <a:r>
                <a:rPr lang="en-GB" sz="5800" b="1">
                  <a:solidFill>
                    <a:schemeClr val="bg1"/>
                  </a:solidFill>
                  <a:latin typeface="Lucida Sans" pitchFamily="34" charset="0"/>
                </a:rPr>
                <a:t> </a:t>
              </a:r>
            </a:p>
          </p:txBody>
        </p:sp>
        <p:sp>
          <p:nvSpPr>
            <p:cNvPr id="2083" name="Text Box 13"/>
            <p:cNvSpPr txBox="1">
              <a:spLocks noChangeArrowheads="1"/>
            </p:cNvSpPr>
            <p:nvPr/>
          </p:nvSpPr>
          <p:spPr bwMode="auto">
            <a:xfrm>
              <a:off x="-59" y="18175"/>
              <a:ext cx="6030" cy="615"/>
            </a:xfrm>
            <a:prstGeom prst="rect">
              <a:avLst/>
            </a:prstGeom>
            <a:noFill/>
            <a:ln w="9525">
              <a:noFill/>
              <a:miter lim="800000"/>
              <a:headEnd/>
              <a:tailEnd/>
            </a:ln>
          </p:spPr>
          <p:txBody>
            <a:bodyPr>
              <a:spAutoFit/>
            </a:bodyPr>
            <a:lstStyle/>
            <a:p>
              <a:pPr algn="ctr" defTabSz="2952750">
                <a:spcBef>
                  <a:spcPct val="50000"/>
                </a:spcBef>
              </a:pPr>
              <a:r>
                <a:rPr lang="en-GB" sz="5800">
                  <a:solidFill>
                    <a:schemeClr val="bg1"/>
                  </a:solidFill>
                </a:rPr>
                <a:t>www.southampton.ac.uk</a:t>
              </a:r>
            </a:p>
          </p:txBody>
        </p:sp>
        <p:sp>
          <p:nvSpPr>
            <p:cNvPr id="2084" name="Text Box 13"/>
            <p:cNvSpPr txBox="1">
              <a:spLocks noChangeArrowheads="1"/>
            </p:cNvSpPr>
            <p:nvPr/>
          </p:nvSpPr>
          <p:spPr bwMode="auto">
            <a:xfrm>
              <a:off x="5656" y="18087"/>
              <a:ext cx="7566" cy="902"/>
            </a:xfrm>
            <a:prstGeom prst="rect">
              <a:avLst/>
            </a:prstGeom>
            <a:noFill/>
            <a:ln w="9525">
              <a:noFill/>
              <a:miter lim="800000"/>
              <a:headEnd/>
              <a:tailEnd/>
            </a:ln>
          </p:spPr>
          <p:txBody>
            <a:bodyPr wrap="square">
              <a:spAutoFit/>
            </a:bodyPr>
            <a:lstStyle/>
            <a:p>
              <a:pPr algn="just" defTabSz="2952750">
                <a:spcBef>
                  <a:spcPct val="50000"/>
                </a:spcBef>
              </a:pPr>
              <a:r>
                <a:rPr lang="en-GB" sz="2900" dirty="0" smtClean="0">
                  <a:solidFill>
                    <a:schemeClr val="bg1"/>
                  </a:solidFill>
                </a:rPr>
                <a:t>Siddharth </a:t>
              </a:r>
              <a:r>
                <a:rPr lang="en-GB" sz="2900" dirty="0" err="1" smtClean="0">
                  <a:solidFill>
                    <a:schemeClr val="bg1"/>
                  </a:solidFill>
                </a:rPr>
                <a:t>Narayan</a:t>
              </a:r>
              <a:r>
                <a:rPr lang="en-GB" sz="2900" dirty="0" smtClean="0">
                  <a:solidFill>
                    <a:schemeClr val="bg1"/>
                  </a:solidFill>
                </a:rPr>
                <a:t> (PhD Student supervised by Prof. Robert Nicholls and Dr. Derek Clarke), Faculty of Engineering and the Environment. Funded by the EU  FP7 THESEUS project.  sn3g08@soton.ac.uk</a:t>
              </a:r>
              <a:endParaRPr lang="en-GB" sz="2900" dirty="0">
                <a:solidFill>
                  <a:schemeClr val="bg1"/>
                </a:solidFill>
              </a:endParaRPr>
            </a:p>
          </p:txBody>
        </p:sp>
      </p:grpSp>
      <p:grpSp>
        <p:nvGrpSpPr>
          <p:cNvPr id="3" name="Group 51"/>
          <p:cNvGrpSpPr>
            <a:grpSpLocks/>
          </p:cNvGrpSpPr>
          <p:nvPr/>
        </p:nvGrpSpPr>
        <p:grpSpPr bwMode="auto">
          <a:xfrm>
            <a:off x="0" y="0"/>
            <a:ext cx="21386800" cy="5562600"/>
            <a:chOff x="0" y="0"/>
            <a:chExt cx="13472" cy="3504"/>
          </a:xfrm>
        </p:grpSpPr>
        <p:sp>
          <p:nvSpPr>
            <p:cNvPr id="2079" name="Rectangle 4"/>
            <p:cNvSpPr>
              <a:spLocks noChangeArrowheads="1"/>
            </p:cNvSpPr>
            <p:nvPr/>
          </p:nvSpPr>
          <p:spPr bwMode="auto">
            <a:xfrm>
              <a:off x="0" y="0"/>
              <a:ext cx="13472" cy="3504"/>
            </a:xfrm>
            <a:prstGeom prst="rect">
              <a:avLst/>
            </a:prstGeom>
            <a:solidFill>
              <a:srgbClr val="005C84"/>
            </a:solidFill>
            <a:ln w="9525">
              <a:noFill/>
              <a:miter lim="800000"/>
              <a:headEnd/>
              <a:tailEnd/>
            </a:ln>
          </p:spPr>
          <p:txBody>
            <a:bodyPr wrap="none" anchor="ctr"/>
            <a:lstStyle/>
            <a:p>
              <a:pPr algn="ctr" defTabSz="2952750"/>
              <a:endParaRPr lang="en-US" sz="5800"/>
            </a:p>
          </p:txBody>
        </p:sp>
        <p:pic>
          <p:nvPicPr>
            <p:cNvPr id="2080" name="Picture 7" descr="uoswhitetrans_jpg"/>
            <p:cNvPicPr>
              <a:picLocks noChangeAspect="1" noChangeArrowheads="1"/>
            </p:cNvPicPr>
            <p:nvPr/>
          </p:nvPicPr>
          <p:blipFill>
            <a:blip r:embed="rId3" cstate="print"/>
            <a:srcRect/>
            <a:stretch>
              <a:fillRect/>
            </a:stretch>
          </p:blipFill>
          <p:spPr bwMode="auto">
            <a:xfrm>
              <a:off x="8142" y="601"/>
              <a:ext cx="4794" cy="1050"/>
            </a:xfrm>
            <a:prstGeom prst="rect">
              <a:avLst/>
            </a:prstGeom>
            <a:noFill/>
            <a:ln w="9525">
              <a:noFill/>
              <a:miter lim="800000"/>
              <a:headEnd/>
              <a:tailEnd/>
            </a:ln>
          </p:spPr>
        </p:pic>
        <p:sp>
          <p:nvSpPr>
            <p:cNvPr id="2081" name="Text Box 5"/>
            <p:cNvSpPr txBox="1">
              <a:spLocks noChangeArrowheads="1"/>
            </p:cNvSpPr>
            <p:nvPr/>
          </p:nvSpPr>
          <p:spPr bwMode="auto">
            <a:xfrm>
              <a:off x="436" y="1527"/>
              <a:ext cx="12510" cy="1919"/>
            </a:xfrm>
            <a:prstGeom prst="rect">
              <a:avLst/>
            </a:prstGeom>
            <a:noFill/>
            <a:ln w="9525">
              <a:noFill/>
              <a:miter lim="800000"/>
              <a:headEnd/>
              <a:tailEnd/>
            </a:ln>
          </p:spPr>
          <p:txBody>
            <a:bodyPr wrap="square">
              <a:spAutoFit/>
            </a:bodyPr>
            <a:lstStyle/>
            <a:p>
              <a:pPr algn="ctr" defTabSz="2952750">
                <a:spcBef>
                  <a:spcPct val="50000"/>
                </a:spcBef>
              </a:pPr>
              <a:r>
                <a:rPr lang="en-GB" sz="9600" dirty="0" smtClean="0">
                  <a:solidFill>
                    <a:schemeClr val="bg1"/>
                  </a:solidFill>
                  <a:latin typeface="Georgia" pitchFamily="18" charset="0"/>
                </a:rPr>
                <a:t>A systems analysis of  coastal flooding using the SPRC model</a:t>
              </a:r>
              <a:endParaRPr lang="en-GB" sz="9600" dirty="0">
                <a:solidFill>
                  <a:schemeClr val="bg1"/>
                </a:solidFill>
                <a:latin typeface="Georgia" pitchFamily="18" charset="0"/>
              </a:endParaRPr>
            </a:p>
          </p:txBody>
        </p:sp>
      </p:grpSp>
      <p:sp>
        <p:nvSpPr>
          <p:cNvPr id="2078" name="Text Box 5"/>
          <p:cNvSpPr txBox="1">
            <a:spLocks noChangeArrowheads="1"/>
          </p:cNvSpPr>
          <p:nvPr/>
        </p:nvSpPr>
        <p:spPr bwMode="auto">
          <a:xfrm>
            <a:off x="477766" y="5853047"/>
            <a:ext cx="8654070" cy="769441"/>
          </a:xfrm>
          <a:prstGeom prst="rect">
            <a:avLst/>
          </a:prstGeom>
          <a:noFill/>
          <a:ln w="9525">
            <a:noFill/>
            <a:miter lim="800000"/>
            <a:headEnd/>
            <a:tailEnd/>
          </a:ln>
        </p:spPr>
        <p:txBody>
          <a:bodyPr wrap="square">
            <a:spAutoFit/>
          </a:bodyPr>
          <a:lstStyle/>
          <a:p>
            <a:pPr defTabSz="2952750">
              <a:spcBef>
                <a:spcPct val="50000"/>
              </a:spcBef>
            </a:pPr>
            <a:r>
              <a:rPr lang="en-GB" sz="4400" b="1" dirty="0" smtClean="0">
                <a:solidFill>
                  <a:srgbClr val="005C84"/>
                </a:solidFill>
                <a:latin typeface="Georgia" pitchFamily="18" charset="0"/>
              </a:rPr>
              <a:t>Problem Statement</a:t>
            </a:r>
          </a:p>
        </p:txBody>
      </p:sp>
      <p:sp>
        <p:nvSpPr>
          <p:cNvPr id="2061" name="Text Box 5"/>
          <p:cNvSpPr txBox="1">
            <a:spLocks noChangeArrowheads="1"/>
          </p:cNvSpPr>
          <p:nvPr/>
        </p:nvSpPr>
        <p:spPr bwMode="auto">
          <a:xfrm>
            <a:off x="10550524" y="5924485"/>
            <a:ext cx="9864724" cy="769441"/>
          </a:xfrm>
          <a:prstGeom prst="rect">
            <a:avLst/>
          </a:prstGeom>
          <a:noFill/>
          <a:ln w="9525">
            <a:noFill/>
            <a:miter lim="800000"/>
            <a:headEnd/>
            <a:tailEnd/>
          </a:ln>
        </p:spPr>
        <p:txBody>
          <a:bodyPr wrap="square">
            <a:spAutoFit/>
          </a:bodyPr>
          <a:lstStyle/>
          <a:p>
            <a:pPr defTabSz="2952750">
              <a:spcBef>
                <a:spcPct val="50000"/>
              </a:spcBef>
            </a:pPr>
            <a:r>
              <a:rPr lang="en-GB" sz="4400" b="1" dirty="0" smtClean="0">
                <a:solidFill>
                  <a:srgbClr val="005C84"/>
                </a:solidFill>
                <a:latin typeface="Georgia" pitchFamily="18" charset="0"/>
              </a:rPr>
              <a:t>Preliminary Work</a:t>
            </a:r>
            <a:endParaRPr lang="en-GB" sz="4400" b="1" dirty="0">
              <a:solidFill>
                <a:srgbClr val="005C84"/>
              </a:solidFill>
              <a:latin typeface="Georgia" pitchFamily="18" charset="0"/>
            </a:endParaRPr>
          </a:p>
        </p:txBody>
      </p:sp>
      <p:sp>
        <p:nvSpPr>
          <p:cNvPr id="36" name="Rectangle 85"/>
          <p:cNvSpPr>
            <a:spLocks noChangeArrowheads="1"/>
          </p:cNvSpPr>
          <p:nvPr/>
        </p:nvSpPr>
        <p:spPr bwMode="auto">
          <a:xfrm>
            <a:off x="396256" y="23852955"/>
            <a:ext cx="20378264" cy="4320480"/>
          </a:xfrm>
          <a:prstGeom prst="rect">
            <a:avLst/>
          </a:prstGeom>
          <a:solidFill>
            <a:srgbClr val="D2D2D2"/>
          </a:solidFill>
          <a:ln w="9525">
            <a:solidFill>
              <a:srgbClr val="F0AB00"/>
            </a:solidFill>
            <a:miter lim="800000"/>
            <a:headEnd/>
            <a:tailEnd/>
          </a:ln>
        </p:spPr>
        <p:txBody>
          <a:bodyPr wrap="none" anchor="ctr"/>
          <a:lstStyle/>
          <a:p>
            <a:endParaRPr lang="en-US" sz="5800"/>
          </a:p>
        </p:txBody>
      </p:sp>
      <p:sp>
        <p:nvSpPr>
          <p:cNvPr id="37" name="Text Box 5"/>
          <p:cNvSpPr txBox="1">
            <a:spLocks noChangeArrowheads="1"/>
          </p:cNvSpPr>
          <p:nvPr/>
        </p:nvSpPr>
        <p:spPr bwMode="auto">
          <a:xfrm>
            <a:off x="468264" y="23924963"/>
            <a:ext cx="9432925" cy="769441"/>
          </a:xfrm>
          <a:prstGeom prst="rect">
            <a:avLst/>
          </a:prstGeom>
          <a:noFill/>
          <a:ln w="9525">
            <a:noFill/>
            <a:miter lim="800000"/>
            <a:headEnd/>
            <a:tailEnd/>
          </a:ln>
        </p:spPr>
        <p:txBody>
          <a:bodyPr>
            <a:spAutoFit/>
          </a:bodyPr>
          <a:lstStyle/>
          <a:p>
            <a:pPr defTabSz="2952750">
              <a:spcBef>
                <a:spcPct val="50000"/>
              </a:spcBef>
            </a:pPr>
            <a:r>
              <a:rPr lang="en-GB" sz="4400" b="1" dirty="0" smtClean="0">
                <a:solidFill>
                  <a:srgbClr val="005C84"/>
                </a:solidFill>
                <a:latin typeface="Georgia" pitchFamily="18" charset="0"/>
              </a:rPr>
              <a:t>Research impact</a:t>
            </a:r>
            <a:endParaRPr lang="en-GB" sz="4400" b="1" dirty="0">
              <a:solidFill>
                <a:srgbClr val="005C84"/>
              </a:solidFill>
              <a:latin typeface="Georgia" pitchFamily="18" charset="0"/>
            </a:endParaRPr>
          </a:p>
        </p:txBody>
      </p:sp>
      <p:sp>
        <p:nvSpPr>
          <p:cNvPr id="50" name="TextBox 17"/>
          <p:cNvSpPr txBox="1">
            <a:spLocks noChangeArrowheads="1"/>
          </p:cNvSpPr>
          <p:nvPr/>
        </p:nvSpPr>
        <p:spPr bwMode="auto">
          <a:xfrm>
            <a:off x="477766" y="24712679"/>
            <a:ext cx="20234248" cy="3416320"/>
          </a:xfrm>
          <a:prstGeom prst="rect">
            <a:avLst/>
          </a:prstGeom>
          <a:noFill/>
          <a:ln w="9525">
            <a:noFill/>
            <a:miter lim="800000"/>
            <a:headEnd/>
            <a:tailEnd/>
          </a:ln>
        </p:spPr>
        <p:txBody>
          <a:bodyPr wrap="square">
            <a:spAutoFit/>
          </a:bodyPr>
          <a:lstStyle/>
          <a:p>
            <a:pPr algn="just"/>
            <a:r>
              <a:rPr lang="en-GB" sz="3600" dirty="0" smtClean="0">
                <a:solidFill>
                  <a:srgbClr val="005C84"/>
                </a:solidFill>
                <a:latin typeface="Georgia" pitchFamily="18" charset="0"/>
              </a:rPr>
              <a:t>Coastal flood modelling until recently has been unable to pinpoint receptors critical to the health of the flood system and their relation to surrounding elements. This research will create a tool to facilitate an understanding of coastal flood systems in terms of the elements within, their inter-connections with one another and their effect on the health of the system and its constituents. The research is funded by the EU THESEUS project and the preliminary concept has been presented at the EGU 2011 conference .</a:t>
            </a:r>
            <a:endParaRPr lang="en-GB" sz="3600" dirty="0">
              <a:solidFill>
                <a:srgbClr val="005C84"/>
              </a:solidFill>
              <a:latin typeface="Georgia" pitchFamily="18" charset="0"/>
            </a:endParaRPr>
          </a:p>
        </p:txBody>
      </p:sp>
      <p:pic>
        <p:nvPicPr>
          <p:cNvPr id="1027" name="Picture 3"/>
          <p:cNvPicPr>
            <a:picLocks noChangeAspect="1" noChangeArrowheads="1"/>
          </p:cNvPicPr>
          <p:nvPr/>
        </p:nvPicPr>
        <p:blipFill>
          <a:blip r:embed="rId4" cstate="print"/>
          <a:srcRect/>
          <a:stretch>
            <a:fillRect/>
          </a:stretch>
        </p:blipFill>
        <p:spPr bwMode="auto">
          <a:xfrm>
            <a:off x="15408308" y="12782533"/>
            <a:ext cx="5286412" cy="4643470"/>
          </a:xfrm>
          <a:prstGeom prst="rect">
            <a:avLst/>
          </a:prstGeom>
          <a:noFill/>
          <a:ln w="9525">
            <a:noFill/>
            <a:miter lim="800000"/>
            <a:headEnd/>
            <a:tailEnd/>
          </a:ln>
          <a:effectLst/>
        </p:spPr>
      </p:pic>
      <p:sp>
        <p:nvSpPr>
          <p:cNvPr id="45" name="TextBox 44"/>
          <p:cNvSpPr txBox="1"/>
          <p:nvPr/>
        </p:nvSpPr>
        <p:spPr>
          <a:xfrm>
            <a:off x="10764838" y="17497441"/>
            <a:ext cx="9644130" cy="954107"/>
          </a:xfrm>
          <a:prstGeom prst="rect">
            <a:avLst/>
          </a:prstGeom>
          <a:noFill/>
        </p:spPr>
        <p:txBody>
          <a:bodyPr wrap="square" rtlCol="0">
            <a:spAutoFit/>
          </a:bodyPr>
          <a:lstStyle/>
          <a:p>
            <a:r>
              <a:rPr lang="en-GB" sz="2800" dirty="0" smtClean="0">
                <a:latin typeface="Georgia" pitchFamily="18" charset="0"/>
              </a:rPr>
              <a:t>Figure 2: The land-use map (left) and SPR Systems Linkage Diagram (right) for </a:t>
            </a:r>
            <a:r>
              <a:rPr lang="en-GB" sz="2800" dirty="0" err="1" smtClean="0">
                <a:latin typeface="Georgia" pitchFamily="18" charset="0"/>
              </a:rPr>
              <a:t>Dendermonde</a:t>
            </a:r>
            <a:r>
              <a:rPr lang="en-GB" sz="2800" dirty="0" smtClean="0">
                <a:latin typeface="Georgia" pitchFamily="18" charset="0"/>
              </a:rPr>
              <a:t> Town, Belgium.</a:t>
            </a:r>
            <a:endParaRPr lang="en-GB" sz="2800" dirty="0">
              <a:latin typeface="Georgia" pitchFamily="18" charset="0"/>
            </a:endParaRPr>
          </a:p>
        </p:txBody>
      </p:sp>
      <p:grpSp>
        <p:nvGrpSpPr>
          <p:cNvPr id="31" name="Group 30"/>
          <p:cNvGrpSpPr/>
          <p:nvPr/>
        </p:nvGrpSpPr>
        <p:grpSpPr>
          <a:xfrm>
            <a:off x="834956" y="20212085"/>
            <a:ext cx="9144064" cy="3311560"/>
            <a:chOff x="11336342" y="7138932"/>
            <a:chExt cx="7358114" cy="4097378"/>
          </a:xfrm>
        </p:grpSpPr>
        <p:pic>
          <p:nvPicPr>
            <p:cNvPr id="1026" name="Picture 2"/>
            <p:cNvPicPr>
              <a:picLocks noChangeAspect="1" noChangeArrowheads="1"/>
            </p:cNvPicPr>
            <p:nvPr/>
          </p:nvPicPr>
          <p:blipFill>
            <a:blip r:embed="rId5" cstate="print"/>
            <a:srcRect/>
            <a:stretch>
              <a:fillRect/>
            </a:stretch>
          </p:blipFill>
          <p:spPr bwMode="auto">
            <a:xfrm>
              <a:off x="11336342" y="7138932"/>
              <a:ext cx="7358114" cy="2509711"/>
            </a:xfrm>
            <a:prstGeom prst="rect">
              <a:avLst/>
            </a:prstGeom>
            <a:noFill/>
            <a:ln w="9525">
              <a:noFill/>
              <a:miter lim="800000"/>
              <a:headEnd/>
              <a:tailEnd/>
            </a:ln>
            <a:effectLst/>
          </p:spPr>
        </p:pic>
        <p:sp>
          <p:nvSpPr>
            <p:cNvPr id="35" name="TextBox 34"/>
            <p:cNvSpPr txBox="1"/>
            <p:nvPr/>
          </p:nvSpPr>
          <p:spPr>
            <a:xfrm flipH="1">
              <a:off x="11336342" y="10282203"/>
              <a:ext cx="7215238" cy="954107"/>
            </a:xfrm>
            <a:prstGeom prst="rect">
              <a:avLst/>
            </a:prstGeom>
            <a:noFill/>
          </p:spPr>
          <p:txBody>
            <a:bodyPr wrap="square" rtlCol="0">
              <a:spAutoFit/>
            </a:bodyPr>
            <a:lstStyle/>
            <a:p>
              <a:r>
                <a:rPr lang="en-GB" sz="2800" dirty="0" smtClean="0">
                  <a:latin typeface="Georgia" pitchFamily="18" charset="0"/>
                </a:rPr>
                <a:t>Figure 1: The Source – Pathway – Receptor – Consequence (SPRC) Conceptual Model</a:t>
              </a:r>
              <a:endParaRPr lang="en-GB" sz="2800" dirty="0">
                <a:latin typeface="Georgia" pitchFamily="18" charset="0"/>
              </a:endParaRPr>
            </a:p>
          </p:txBody>
        </p:sp>
        <p:sp>
          <p:nvSpPr>
            <p:cNvPr id="24" name="TextBox 23"/>
            <p:cNvSpPr txBox="1"/>
            <p:nvPr/>
          </p:nvSpPr>
          <p:spPr>
            <a:xfrm>
              <a:off x="11407780" y="8782005"/>
              <a:ext cx="1428760" cy="954107"/>
            </a:xfrm>
            <a:prstGeom prst="rect">
              <a:avLst/>
            </a:prstGeom>
            <a:noFill/>
          </p:spPr>
          <p:txBody>
            <a:bodyPr wrap="square" rtlCol="0">
              <a:spAutoFit/>
            </a:bodyPr>
            <a:lstStyle/>
            <a:p>
              <a:r>
                <a:rPr lang="en-GB" sz="2800" dirty="0" smtClean="0"/>
                <a:t>(e.g. waves)</a:t>
              </a:r>
              <a:endParaRPr lang="en-GB" sz="2800" dirty="0"/>
            </a:p>
          </p:txBody>
        </p:sp>
        <p:sp>
          <p:nvSpPr>
            <p:cNvPr id="25" name="TextBox 24"/>
            <p:cNvSpPr txBox="1"/>
            <p:nvPr/>
          </p:nvSpPr>
          <p:spPr>
            <a:xfrm>
              <a:off x="14122424" y="8782005"/>
              <a:ext cx="1428760" cy="954107"/>
            </a:xfrm>
            <a:prstGeom prst="rect">
              <a:avLst/>
            </a:prstGeom>
            <a:noFill/>
          </p:spPr>
          <p:txBody>
            <a:bodyPr wrap="square" rtlCol="0">
              <a:spAutoFit/>
            </a:bodyPr>
            <a:lstStyle/>
            <a:p>
              <a:r>
                <a:rPr lang="en-GB" sz="2800" dirty="0" smtClean="0"/>
                <a:t>(e.g. dunes)</a:t>
              </a:r>
              <a:endParaRPr lang="en-GB" sz="2800" dirty="0"/>
            </a:p>
          </p:txBody>
        </p:sp>
        <p:sp>
          <p:nvSpPr>
            <p:cNvPr id="26" name="TextBox 25"/>
            <p:cNvSpPr txBox="1"/>
            <p:nvPr/>
          </p:nvSpPr>
          <p:spPr>
            <a:xfrm>
              <a:off x="15765498" y="9639261"/>
              <a:ext cx="2928958" cy="647378"/>
            </a:xfrm>
            <a:prstGeom prst="rect">
              <a:avLst/>
            </a:prstGeom>
            <a:solidFill>
              <a:schemeClr val="bg1"/>
            </a:solidFill>
          </p:spPr>
          <p:txBody>
            <a:bodyPr wrap="square" rtlCol="0">
              <a:spAutoFit/>
            </a:bodyPr>
            <a:lstStyle/>
            <a:p>
              <a:r>
                <a:rPr lang="en-GB" sz="2800" dirty="0" smtClean="0"/>
                <a:t>(e.g. people flooded)</a:t>
              </a:r>
              <a:endParaRPr lang="en-GB" sz="2800" dirty="0"/>
            </a:p>
          </p:txBody>
        </p:sp>
      </p:grpSp>
      <p:sp>
        <p:nvSpPr>
          <p:cNvPr id="28" name="Text Box 5"/>
          <p:cNvSpPr txBox="1">
            <a:spLocks noChangeArrowheads="1"/>
          </p:cNvSpPr>
          <p:nvPr/>
        </p:nvSpPr>
        <p:spPr bwMode="auto">
          <a:xfrm>
            <a:off x="477766" y="13925541"/>
            <a:ext cx="8654070" cy="769441"/>
          </a:xfrm>
          <a:prstGeom prst="rect">
            <a:avLst/>
          </a:prstGeom>
          <a:noFill/>
          <a:ln w="9525">
            <a:noFill/>
            <a:miter lim="800000"/>
            <a:headEnd/>
            <a:tailEnd/>
          </a:ln>
        </p:spPr>
        <p:txBody>
          <a:bodyPr wrap="square">
            <a:spAutoFit/>
          </a:bodyPr>
          <a:lstStyle/>
          <a:p>
            <a:pPr defTabSz="2952750">
              <a:spcBef>
                <a:spcPct val="50000"/>
              </a:spcBef>
            </a:pPr>
            <a:r>
              <a:rPr lang="en-GB" sz="4400" b="1" dirty="0" smtClean="0">
                <a:solidFill>
                  <a:srgbClr val="005C84"/>
                </a:solidFill>
                <a:latin typeface="Georgia" pitchFamily="18" charset="0"/>
              </a:rPr>
              <a:t>Research Description</a:t>
            </a:r>
          </a:p>
        </p:txBody>
      </p:sp>
      <p:sp>
        <p:nvSpPr>
          <p:cNvPr id="29" name="TextBox 28"/>
          <p:cNvSpPr txBox="1"/>
          <p:nvPr/>
        </p:nvSpPr>
        <p:spPr>
          <a:xfrm>
            <a:off x="477766" y="14639921"/>
            <a:ext cx="9501254" cy="5632311"/>
          </a:xfrm>
          <a:prstGeom prst="rect">
            <a:avLst/>
          </a:prstGeom>
          <a:noFill/>
        </p:spPr>
        <p:txBody>
          <a:bodyPr wrap="square" rtlCol="0">
            <a:spAutoFit/>
          </a:bodyPr>
          <a:lstStyle/>
          <a:p>
            <a:pPr algn="just"/>
            <a:r>
              <a:rPr lang="en-GB" sz="3600" dirty="0" smtClean="0">
                <a:solidFill>
                  <a:srgbClr val="005C84"/>
                </a:solidFill>
                <a:latin typeface="Georgia" pitchFamily="18" charset="0"/>
              </a:rPr>
              <a:t>This PhD is being undertaken within the EU THESEUS project (</a:t>
            </a:r>
            <a:r>
              <a:rPr lang="en-GB" sz="3600" dirty="0" smtClean="0">
                <a:solidFill>
                  <a:srgbClr val="005C84"/>
                </a:solidFill>
                <a:latin typeface="Georgia" pitchFamily="18" charset="0"/>
                <a:hlinkClick r:id="rId6"/>
              </a:rPr>
              <a:t>www.theseusproject.eu</a:t>
            </a:r>
            <a:r>
              <a:rPr lang="en-GB" sz="3600" dirty="0" smtClean="0">
                <a:solidFill>
                  <a:srgbClr val="005C84"/>
                </a:solidFill>
                <a:latin typeface="Georgia" pitchFamily="18" charset="0"/>
              </a:rPr>
              <a:t>) based on eight case study sites across Europe. The PhD tackles flood modelling starting from the receptors rather than the sources, to gain an understanding of the system prior to application of flood  models. The coastal flood system is studied using a systems linkage diagram based on the Source-Pathway-Receptor–Consequence (SPRC) model (Fig 1). </a:t>
            </a:r>
            <a:endParaRPr lang="en-GB" sz="3600" dirty="0">
              <a:latin typeface="Georgia" pitchFamily="18" charset="0"/>
            </a:endParaRPr>
          </a:p>
        </p:txBody>
      </p:sp>
      <p:pic>
        <p:nvPicPr>
          <p:cNvPr id="4" name="Picture 2"/>
          <p:cNvPicPr>
            <a:picLocks noChangeAspect="1" noChangeArrowheads="1"/>
          </p:cNvPicPr>
          <p:nvPr/>
        </p:nvPicPr>
        <p:blipFill>
          <a:blip r:embed="rId7" cstate="print"/>
          <a:srcRect/>
          <a:stretch>
            <a:fillRect/>
          </a:stretch>
        </p:blipFill>
        <p:spPr bwMode="auto">
          <a:xfrm>
            <a:off x="10550524" y="12782533"/>
            <a:ext cx="4643470" cy="4534778"/>
          </a:xfrm>
          <a:prstGeom prst="rect">
            <a:avLst/>
          </a:prstGeom>
          <a:noFill/>
          <a:ln w="9525">
            <a:noFill/>
            <a:miter lim="800000"/>
            <a:headEnd/>
            <a:tailEnd/>
          </a:ln>
          <a:effectLst/>
        </p:spPr>
      </p:pic>
      <p:sp>
        <p:nvSpPr>
          <p:cNvPr id="34" name="TextBox 17"/>
          <p:cNvSpPr txBox="1">
            <a:spLocks noChangeArrowheads="1"/>
          </p:cNvSpPr>
          <p:nvPr/>
        </p:nvSpPr>
        <p:spPr bwMode="auto">
          <a:xfrm>
            <a:off x="10621962" y="6567427"/>
            <a:ext cx="9581699" cy="6186309"/>
          </a:xfrm>
          <a:prstGeom prst="rect">
            <a:avLst/>
          </a:prstGeom>
          <a:noFill/>
          <a:ln w="9525">
            <a:noFill/>
            <a:miter lim="800000"/>
            <a:headEnd/>
            <a:tailEnd/>
          </a:ln>
        </p:spPr>
        <p:txBody>
          <a:bodyPr wrap="square">
            <a:spAutoFit/>
          </a:bodyPr>
          <a:lstStyle/>
          <a:p>
            <a:pPr algn="just"/>
            <a:r>
              <a:rPr lang="en-GB" sz="3600" dirty="0" smtClean="0">
                <a:solidFill>
                  <a:srgbClr val="005C84"/>
                </a:solidFill>
                <a:latin typeface="Georgia" pitchFamily="18" charset="0"/>
              </a:rPr>
              <a:t>The simplistic version of the model shown in Fig 1 is developed into a more comprehensive description of the coastal flood system for the </a:t>
            </a:r>
            <a:r>
              <a:rPr lang="en-GB" sz="3600" dirty="0" err="1" smtClean="0">
                <a:solidFill>
                  <a:srgbClr val="005C84"/>
                </a:solidFill>
                <a:latin typeface="Georgia" pitchFamily="18" charset="0"/>
              </a:rPr>
              <a:t>Dendermonde</a:t>
            </a:r>
            <a:r>
              <a:rPr lang="en-GB" sz="3600" dirty="0" smtClean="0">
                <a:solidFill>
                  <a:srgbClr val="005C84"/>
                </a:solidFill>
                <a:latin typeface="Georgia" pitchFamily="18" charset="0"/>
              </a:rPr>
              <a:t> region of the Scheldt estuary, Belgium (Figure 2), one of the eight THESEUS case study sites. Based on land-use, it highlights possible connections between different elements. This analysis effectively illustrates the complexity of the system and the vulnerability in terms of connections of certain receptors. </a:t>
            </a:r>
            <a:endParaRPr lang="en-GB" sz="3600" i="1" dirty="0" smtClean="0">
              <a:solidFill>
                <a:srgbClr val="005C84"/>
              </a:solidFill>
              <a:latin typeface="Georgia" pitchFamily="18" charset="0"/>
            </a:endParaRPr>
          </a:p>
        </p:txBody>
      </p:sp>
      <p:sp>
        <p:nvSpPr>
          <p:cNvPr id="39" name="TextBox 17"/>
          <p:cNvSpPr txBox="1">
            <a:spLocks noChangeArrowheads="1"/>
          </p:cNvSpPr>
          <p:nvPr/>
        </p:nvSpPr>
        <p:spPr bwMode="auto">
          <a:xfrm>
            <a:off x="10550524" y="18497573"/>
            <a:ext cx="10358510" cy="5078313"/>
          </a:xfrm>
          <a:prstGeom prst="rect">
            <a:avLst/>
          </a:prstGeom>
          <a:noFill/>
          <a:ln w="9525">
            <a:noFill/>
            <a:miter lim="800000"/>
            <a:headEnd/>
            <a:tailEnd/>
          </a:ln>
        </p:spPr>
        <p:txBody>
          <a:bodyPr wrap="square">
            <a:spAutoFit/>
          </a:bodyPr>
          <a:lstStyle/>
          <a:p>
            <a:pPr algn="just"/>
            <a:r>
              <a:rPr lang="en-GB" sz="3600" dirty="0" smtClean="0">
                <a:solidFill>
                  <a:srgbClr val="005C84"/>
                </a:solidFill>
                <a:latin typeface="Georgia" pitchFamily="18" charset="0"/>
              </a:rPr>
              <a:t>The system diagram makes explicit prior to flood modelling several key points such as the interconnection between receptors, possibility of flooding from two directions and the possibility of flood propagation via the roads and railway. This can be used to selectively inform flood models. Further work will include development of system fault-trees for analysing flood risk and the effects of changes to elements on overall system health.</a:t>
            </a:r>
            <a:endParaRPr lang="en-GB" sz="3600" i="1" dirty="0" smtClean="0">
              <a:solidFill>
                <a:srgbClr val="005C84"/>
              </a:solidFill>
              <a:latin typeface="Georgia" pitchFamily="18" charset="0"/>
            </a:endParaRPr>
          </a:p>
        </p:txBody>
      </p:sp>
      <p:pic>
        <p:nvPicPr>
          <p:cNvPr id="1028" name="Picture 4"/>
          <p:cNvPicPr>
            <a:picLocks noChangeAspect="1" noChangeArrowheads="1"/>
          </p:cNvPicPr>
          <p:nvPr/>
        </p:nvPicPr>
        <p:blipFill>
          <a:blip r:embed="rId8" cstate="print"/>
          <a:srcRect/>
          <a:stretch>
            <a:fillRect/>
          </a:stretch>
        </p:blipFill>
        <p:spPr bwMode="auto">
          <a:xfrm>
            <a:off x="0" y="0"/>
            <a:ext cx="2251130" cy="1781081"/>
          </a:xfrm>
          <a:prstGeom prst="rect">
            <a:avLst/>
          </a:prstGeom>
          <a:noFill/>
          <a:ln w="9525">
            <a:noFill/>
            <a:miter lim="800000"/>
            <a:headEnd/>
            <a:tailEnd/>
          </a:ln>
          <a:effectLst/>
        </p:spPr>
      </p:pic>
      <p:sp>
        <p:nvSpPr>
          <p:cNvPr id="38" name="TextBox 37"/>
          <p:cNvSpPr txBox="1"/>
          <p:nvPr/>
        </p:nvSpPr>
        <p:spPr>
          <a:xfrm>
            <a:off x="0" y="1709643"/>
            <a:ext cx="6858048" cy="954107"/>
          </a:xfrm>
          <a:prstGeom prst="rect">
            <a:avLst/>
          </a:prstGeom>
          <a:noFill/>
        </p:spPr>
        <p:txBody>
          <a:bodyPr wrap="square" rtlCol="0">
            <a:spAutoFit/>
          </a:bodyPr>
          <a:lstStyle/>
          <a:p>
            <a:r>
              <a:rPr lang="en-GB" sz="2800" i="1" dirty="0" smtClean="0">
                <a:solidFill>
                  <a:schemeClr val="bg1"/>
                </a:solidFill>
              </a:rPr>
              <a:t>Innovative technologies for safer European coasts in a changing climate</a:t>
            </a:r>
            <a:endParaRPr lang="en-GB" sz="2800" i="1" dirty="0">
              <a:solidFill>
                <a:schemeClr val="bg1"/>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055938" rtl="0" eaLnBrk="1" fontAlgn="base" latinLnBrk="0" hangingPunct="1">
          <a:lnSpc>
            <a:spcPct val="100000"/>
          </a:lnSpc>
          <a:spcBef>
            <a:spcPct val="0"/>
          </a:spcBef>
          <a:spcAft>
            <a:spcPct val="0"/>
          </a:spcAft>
          <a:buClrTx/>
          <a:buSzTx/>
          <a:buFontTx/>
          <a:buNone/>
          <a:tabLst/>
          <a:defRPr kumimoji="0" lang="en-GB" sz="6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055938" rtl="0" eaLnBrk="1" fontAlgn="base" latinLnBrk="0" hangingPunct="1">
          <a:lnSpc>
            <a:spcPct val="100000"/>
          </a:lnSpc>
          <a:spcBef>
            <a:spcPct val="0"/>
          </a:spcBef>
          <a:spcAft>
            <a:spcPct val="0"/>
          </a:spcAft>
          <a:buClrTx/>
          <a:buSzTx/>
          <a:buFontTx/>
          <a:buNone/>
          <a:tabLst/>
          <a:defRPr kumimoji="0" lang="en-GB" sz="6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876</TotalTime>
  <Words>514</Words>
  <Application>Microsoft Office PowerPoint</Application>
  <PresentationFormat>Custom</PresentationFormat>
  <Paragraphs>20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Sally Brown</dc:creator>
  <cp:lastModifiedBy>Smith S.B.</cp:lastModifiedBy>
  <cp:revision>87</cp:revision>
  <dcterms:created xsi:type="dcterms:W3CDTF">2010-06-08T13:48:08Z</dcterms:created>
  <dcterms:modified xsi:type="dcterms:W3CDTF">2012-02-15T10:11:03Z</dcterms:modified>
</cp:coreProperties>
</file>