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50" r:id="rId2"/>
    <p:sldMasterId id="2147483653" r:id="rId3"/>
  </p:sldMasterIdLst>
  <p:notesMasterIdLst>
    <p:notesMasterId r:id="rId5"/>
  </p:notesMasterIdLst>
  <p:handoutMasterIdLst>
    <p:handoutMasterId r:id="rId6"/>
  </p:handoutMasterIdLst>
  <p:sldIdLst>
    <p:sldId id="256" r:id="rId4"/>
  </p:sldIdLst>
  <p:sldSz cx="30279975" cy="42808525"/>
  <p:notesSz cx="6797675" cy="9928225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5500" kern="1200">
        <a:solidFill>
          <a:schemeClr val="tx1"/>
        </a:solidFill>
        <a:latin typeface="Georgia" pitchFamily="18" charset="0"/>
        <a:ea typeface="ＭＳ Ｐゴシック" pitchFamily="34" charset="-128"/>
        <a:cs typeface="+mn-cs"/>
      </a:defRPr>
    </a:lvl1pPr>
    <a:lvl2pPr marL="2088215" algn="ctr" rtl="0" eaLnBrk="0" fontAlgn="base" hangingPunct="0">
      <a:spcBef>
        <a:spcPct val="0"/>
      </a:spcBef>
      <a:spcAft>
        <a:spcPct val="0"/>
      </a:spcAft>
      <a:defRPr sz="5500" kern="1200">
        <a:solidFill>
          <a:schemeClr val="tx1"/>
        </a:solidFill>
        <a:latin typeface="Georgia" pitchFamily="18" charset="0"/>
        <a:ea typeface="ＭＳ Ｐゴシック" pitchFamily="34" charset="-128"/>
        <a:cs typeface="+mn-cs"/>
      </a:defRPr>
    </a:lvl2pPr>
    <a:lvl3pPr marL="4176431" algn="ctr" rtl="0" eaLnBrk="0" fontAlgn="base" hangingPunct="0">
      <a:spcBef>
        <a:spcPct val="0"/>
      </a:spcBef>
      <a:spcAft>
        <a:spcPct val="0"/>
      </a:spcAft>
      <a:defRPr sz="5500" kern="1200">
        <a:solidFill>
          <a:schemeClr val="tx1"/>
        </a:solidFill>
        <a:latin typeface="Georgia" pitchFamily="18" charset="0"/>
        <a:ea typeface="ＭＳ Ｐゴシック" pitchFamily="34" charset="-128"/>
        <a:cs typeface="+mn-cs"/>
      </a:defRPr>
    </a:lvl3pPr>
    <a:lvl4pPr marL="6264646" algn="ctr" rtl="0" eaLnBrk="0" fontAlgn="base" hangingPunct="0">
      <a:spcBef>
        <a:spcPct val="0"/>
      </a:spcBef>
      <a:spcAft>
        <a:spcPct val="0"/>
      </a:spcAft>
      <a:defRPr sz="5500" kern="1200">
        <a:solidFill>
          <a:schemeClr val="tx1"/>
        </a:solidFill>
        <a:latin typeface="Georgia" pitchFamily="18" charset="0"/>
        <a:ea typeface="ＭＳ Ｐゴシック" pitchFamily="34" charset="-128"/>
        <a:cs typeface="+mn-cs"/>
      </a:defRPr>
    </a:lvl4pPr>
    <a:lvl5pPr marL="8352861" algn="ctr" rtl="0" eaLnBrk="0" fontAlgn="base" hangingPunct="0">
      <a:spcBef>
        <a:spcPct val="0"/>
      </a:spcBef>
      <a:spcAft>
        <a:spcPct val="0"/>
      </a:spcAft>
      <a:defRPr sz="5500" kern="1200">
        <a:solidFill>
          <a:schemeClr val="tx1"/>
        </a:solidFill>
        <a:latin typeface="Georgia" pitchFamily="18" charset="0"/>
        <a:ea typeface="ＭＳ Ｐゴシック" pitchFamily="34" charset="-128"/>
        <a:cs typeface="+mn-cs"/>
      </a:defRPr>
    </a:lvl5pPr>
    <a:lvl6pPr marL="10441076" algn="l" defTabSz="4176431" rtl="0" eaLnBrk="1" latinLnBrk="0" hangingPunct="1">
      <a:defRPr sz="5500" kern="1200">
        <a:solidFill>
          <a:schemeClr val="tx1"/>
        </a:solidFill>
        <a:latin typeface="Georgia" pitchFamily="18" charset="0"/>
        <a:ea typeface="ＭＳ Ｐゴシック" pitchFamily="34" charset="-128"/>
        <a:cs typeface="+mn-cs"/>
      </a:defRPr>
    </a:lvl6pPr>
    <a:lvl7pPr marL="12529292" algn="l" defTabSz="4176431" rtl="0" eaLnBrk="1" latinLnBrk="0" hangingPunct="1">
      <a:defRPr sz="5500" kern="1200">
        <a:solidFill>
          <a:schemeClr val="tx1"/>
        </a:solidFill>
        <a:latin typeface="Georgia" pitchFamily="18" charset="0"/>
        <a:ea typeface="ＭＳ Ｐゴシック" pitchFamily="34" charset="-128"/>
        <a:cs typeface="+mn-cs"/>
      </a:defRPr>
    </a:lvl7pPr>
    <a:lvl8pPr marL="14617507" algn="l" defTabSz="4176431" rtl="0" eaLnBrk="1" latinLnBrk="0" hangingPunct="1">
      <a:defRPr sz="5500" kern="1200">
        <a:solidFill>
          <a:schemeClr val="tx1"/>
        </a:solidFill>
        <a:latin typeface="Georgia" pitchFamily="18" charset="0"/>
        <a:ea typeface="ＭＳ Ｐゴシック" pitchFamily="34" charset="-128"/>
        <a:cs typeface="+mn-cs"/>
      </a:defRPr>
    </a:lvl8pPr>
    <a:lvl9pPr marL="16705722" algn="l" defTabSz="4176431" rtl="0" eaLnBrk="1" latinLnBrk="0" hangingPunct="1">
      <a:defRPr sz="5500" kern="1200">
        <a:solidFill>
          <a:schemeClr val="tx1"/>
        </a:solidFill>
        <a:latin typeface="Georgia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75E6F"/>
    <a:srgbClr val="000000"/>
    <a:srgbClr val="323D43"/>
    <a:srgbClr val="CC9900"/>
    <a:srgbClr val="99CC00"/>
    <a:srgbClr val="FF0066"/>
    <a:srgbClr val="0033CC"/>
    <a:srgbClr val="993300"/>
    <a:srgbClr val="E29C00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388" autoAdjust="0"/>
    <p:restoredTop sz="84664" autoAdjust="0"/>
  </p:normalViewPr>
  <p:slideViewPr>
    <p:cSldViewPr>
      <p:cViewPr varScale="1">
        <p:scale>
          <a:sx n="11" d="100"/>
          <a:sy n="11" d="100"/>
        </p:scale>
        <p:origin x="-1596" y="-48"/>
      </p:cViewPr>
      <p:guideLst>
        <p:guide orient="horz" pos="13483"/>
        <p:guide pos="95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48" y="36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fld id="{7E259ED8-EFB3-41F8-868B-DA02A4FB256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27085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82800" y="744538"/>
            <a:ext cx="26320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907"/>
            <a:ext cx="4984962" cy="446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fld id="{DFACEAC4-31F5-4EBA-BA0E-222AA69C9349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16142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55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2088215" algn="l" rtl="0" eaLnBrk="0" fontAlgn="base" hangingPunct="0">
      <a:spcBef>
        <a:spcPct val="30000"/>
      </a:spcBef>
      <a:spcAft>
        <a:spcPct val="0"/>
      </a:spcAft>
      <a:defRPr sz="55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4176431" algn="l" rtl="0" eaLnBrk="0" fontAlgn="base" hangingPunct="0">
      <a:spcBef>
        <a:spcPct val="30000"/>
      </a:spcBef>
      <a:spcAft>
        <a:spcPct val="0"/>
      </a:spcAft>
      <a:defRPr sz="55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6264646" algn="l" rtl="0" eaLnBrk="0" fontAlgn="base" hangingPunct="0">
      <a:spcBef>
        <a:spcPct val="30000"/>
      </a:spcBef>
      <a:spcAft>
        <a:spcPct val="0"/>
      </a:spcAft>
      <a:defRPr sz="55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8352861" algn="l" rtl="0" eaLnBrk="0" fontAlgn="base" hangingPunct="0">
      <a:spcBef>
        <a:spcPct val="30000"/>
      </a:spcBef>
      <a:spcAft>
        <a:spcPct val="0"/>
      </a:spcAft>
      <a:defRPr sz="55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10441076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fld id="{0476C661-4747-4225-A8F2-D472AFB82D8A}" type="slidenum">
              <a:rPr lang="en-GB">
                <a:latin typeface="Arial" charset="0"/>
              </a:rPr>
              <a:pPr/>
              <a:t>1</a:t>
            </a:fld>
            <a:endParaRPr lang="en-GB" dirty="0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82800" y="744538"/>
            <a:ext cx="2632075" cy="3722687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262845" y="19977312"/>
            <a:ext cx="30542822" cy="22831213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17643" tIns="208822" rIns="417643" bIns="208822" anchor="ctr"/>
          <a:lstStyle/>
          <a:p>
            <a:endParaRPr lang="en-US" dirty="0"/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262845" y="0"/>
            <a:ext cx="30542822" cy="20452962"/>
          </a:xfrm>
          <a:prstGeom prst="rect">
            <a:avLst/>
          </a:prstGeom>
          <a:solidFill>
            <a:srgbClr val="01435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17643" tIns="208822" rIns="417643" bIns="208822" anchor="ctr"/>
          <a:lstStyle/>
          <a:p>
            <a:endParaRPr lang="en-US" sz="11000" dirty="0">
              <a:latin typeface="Arial" charset="0"/>
            </a:endParaRPr>
          </a:p>
        </p:txBody>
      </p:sp>
      <p:pic>
        <p:nvPicPr>
          <p:cNvPr id="6" name="Picture 1038" descr="chemist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08034" y="2427801"/>
            <a:ext cx="9062965" cy="5351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072416" y="10612953"/>
            <a:ext cx="28135143" cy="13486664"/>
          </a:xfrm>
        </p:spPr>
        <p:txBody>
          <a:bodyPr lIns="417643"/>
          <a:lstStyle>
            <a:lvl1pPr>
              <a:defRPr sz="343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072416" y="24555446"/>
            <a:ext cx="28135143" cy="10939956"/>
          </a:xfrm>
        </p:spPr>
        <p:txBody>
          <a:bodyPr lIns="417643"/>
          <a:lstStyle>
            <a:lvl1pPr marL="0" indent="0">
              <a:buFontTx/>
              <a:buNone/>
              <a:defRPr sz="16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1700649" y="38983504"/>
            <a:ext cx="7065328" cy="2972814"/>
          </a:xfrm>
        </p:spPr>
        <p:txBody>
          <a:bodyPr rIns="417643"/>
          <a:lstStyle>
            <a:lvl1pPr>
              <a:defRPr>
                <a:latin typeface="Arial" charset="0"/>
              </a:defRPr>
            </a:lvl1pPr>
          </a:lstStyle>
          <a:p>
            <a:fld id="{C84C8C8F-5BF3-4047-8094-FF92C158CADB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42171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A1DD93-CD96-4116-916A-C524F996D7C9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96761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173775" y="5668169"/>
            <a:ext cx="7033786" cy="306298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2418" y="5668169"/>
            <a:ext cx="20596691" cy="306298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2C1E30-BA38-4CB2-AD37-D809155F9BEA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002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2416" y="5668166"/>
            <a:ext cx="28135143" cy="40529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72416" y="10612950"/>
            <a:ext cx="13815239" cy="25685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5392320" y="10612950"/>
            <a:ext cx="13815239" cy="123669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5392320" y="23931158"/>
            <a:ext cx="13815239" cy="123669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EEFD48-0826-4985-95F7-3B5ACB617AB5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84691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2416" y="5668166"/>
            <a:ext cx="28135143" cy="40529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2416" y="10612950"/>
            <a:ext cx="13815239" cy="25685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5392320" y="10612950"/>
            <a:ext cx="13815239" cy="123669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5392320" y="23931158"/>
            <a:ext cx="13815239" cy="123669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1CF892-69A5-44AD-9EA9-B10F7D05E8CE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37190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72416" y="5668166"/>
            <a:ext cx="28135143" cy="40529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2416" y="10612950"/>
            <a:ext cx="13815239" cy="123669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5392320" y="10612950"/>
            <a:ext cx="13815239" cy="123669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072416" y="23931158"/>
            <a:ext cx="13815239" cy="123669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92320" y="23931158"/>
            <a:ext cx="13815239" cy="123669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DCA5A7-67D0-44E9-907E-8D2333324328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41231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72416" y="5668169"/>
            <a:ext cx="28135143" cy="306298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81FE4C-5A5F-447E-88A2-369754502D01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53302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2416" y="5668166"/>
            <a:ext cx="28135143" cy="40529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72416" y="10612950"/>
            <a:ext cx="13815239" cy="25685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92320" y="10612950"/>
            <a:ext cx="13815239" cy="25685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0020A4-CB88-4C51-8B0B-97D166308BA7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33563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299647" y="19977312"/>
            <a:ext cx="30579622" cy="22831213"/>
          </a:xfrm>
          <a:prstGeom prst="rect">
            <a:avLst/>
          </a:prstGeom>
          <a:gradFill rotWithShape="0">
            <a:gsLst>
              <a:gs pos="0">
                <a:srgbClr val="007275"/>
              </a:gs>
              <a:gs pos="100000">
                <a:srgbClr val="008CA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17643" tIns="208822" rIns="417643" bIns="208822" anchor="ctr"/>
          <a:lstStyle/>
          <a:p>
            <a:endParaRPr lang="en-US" dirty="0"/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299647" y="0"/>
            <a:ext cx="30579622" cy="20452962"/>
          </a:xfrm>
          <a:prstGeom prst="rect">
            <a:avLst/>
          </a:prstGeom>
          <a:solidFill>
            <a:srgbClr val="00727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17643" tIns="208822" rIns="417643" bIns="208822" anchor="ctr"/>
          <a:lstStyle/>
          <a:p>
            <a:endParaRPr lang="en-US" sz="11000" dirty="0">
              <a:latin typeface="Arial" charset="0"/>
            </a:endParaRPr>
          </a:p>
        </p:txBody>
      </p:sp>
      <p:pic>
        <p:nvPicPr>
          <p:cNvPr id="6" name="Picture 1036" descr="chemist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08034" y="2427801"/>
            <a:ext cx="9062965" cy="5351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072416" y="10612953"/>
            <a:ext cx="28135143" cy="25625659"/>
          </a:xfrm>
        </p:spPr>
        <p:txBody>
          <a:bodyPr lIns="417643"/>
          <a:lstStyle>
            <a:lvl1pPr algn="r">
              <a:defRPr sz="343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-231305" y="46574090"/>
            <a:ext cx="231305" cy="436013"/>
          </a:xfrm>
        </p:spPr>
        <p:txBody>
          <a:bodyPr lIns="417643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7474704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4A5FB6-46D7-4307-B9A2-0B5544E03AC5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01399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909" y="27508444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909" y="18144082"/>
            <a:ext cx="25737979" cy="9364362"/>
          </a:xfrm>
        </p:spPr>
        <p:txBody>
          <a:bodyPr anchor="b"/>
          <a:lstStyle>
            <a:lvl1pPr marL="0" indent="0">
              <a:buNone/>
              <a:defRPr sz="9100"/>
            </a:lvl1pPr>
            <a:lvl2pPr marL="2088215" indent="0">
              <a:buNone/>
              <a:defRPr sz="8200"/>
            </a:lvl2pPr>
            <a:lvl3pPr marL="4176431" indent="0">
              <a:buNone/>
              <a:defRPr sz="7300"/>
            </a:lvl3pPr>
            <a:lvl4pPr marL="6264646" indent="0">
              <a:buNone/>
              <a:defRPr sz="6400"/>
            </a:lvl4pPr>
            <a:lvl5pPr marL="8352861" indent="0">
              <a:buNone/>
              <a:defRPr sz="6400"/>
            </a:lvl5pPr>
            <a:lvl6pPr marL="10441076" indent="0">
              <a:buNone/>
              <a:defRPr sz="6400"/>
            </a:lvl6pPr>
            <a:lvl7pPr marL="12529292" indent="0">
              <a:buNone/>
              <a:defRPr sz="6400"/>
            </a:lvl7pPr>
            <a:lvl8pPr marL="14617507" indent="0">
              <a:buNone/>
              <a:defRPr sz="6400"/>
            </a:lvl8pPr>
            <a:lvl9pPr marL="16705722" indent="0">
              <a:buNone/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3AD412-ACC5-471F-A5DF-045E6F836F26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130330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1CDB4C-D264-45A0-A118-E1B526B3BFB3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97784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2416" y="10612950"/>
            <a:ext cx="13815239" cy="28251642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92320" y="10612950"/>
            <a:ext cx="13815239" cy="28251642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4F41F8-626A-4FB0-886B-A4CBBD0544D8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32197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999" y="9582375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999" y="13575852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1808" y="9582375"/>
            <a:ext cx="13384170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1808" y="13575852"/>
            <a:ext cx="13384170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1E67BB-9244-4E14-93B6-FD3FA8AA415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60457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04CD45-BF3E-40B3-BC71-E18479365A8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086883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DA914D-0283-4594-B1EC-886F29631D56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14457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000" y="1704413"/>
            <a:ext cx="9961903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8629" y="1704417"/>
            <a:ext cx="16927347" cy="3653589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000" y="8958084"/>
            <a:ext cx="9961903" cy="2928222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FB2296-F785-4AB9-9A23-14FDBDA45D59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10128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087" y="29965968"/>
            <a:ext cx="18167985" cy="353765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5087" y="3825021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5087" y="33503620"/>
            <a:ext cx="18167985" cy="502405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34DB90-EC49-44E0-953D-19041ABBC619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499507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67693A-C9EE-4A55-AD99-542624F53F45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917947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173775" y="5668169"/>
            <a:ext cx="7033786" cy="331964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2418" y="5668169"/>
            <a:ext cx="20596691" cy="331964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2C9E4-CB61-4A5A-968C-D5DD89B54238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501717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998" y="13298392"/>
            <a:ext cx="25737979" cy="9176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</p:spPr>
        <p:txBody>
          <a:bodyPr/>
          <a:lstStyle>
            <a:lvl1pPr marL="0" indent="0" algn="ctr">
              <a:buNone/>
              <a:defRPr/>
            </a:lvl1pPr>
            <a:lvl2pPr marL="2088215" indent="0" algn="ctr">
              <a:buNone/>
              <a:defRPr/>
            </a:lvl2pPr>
            <a:lvl3pPr marL="4176431" indent="0" algn="ctr">
              <a:buNone/>
              <a:defRPr/>
            </a:lvl3pPr>
            <a:lvl4pPr marL="6264646" indent="0" algn="ctr">
              <a:buNone/>
              <a:defRPr/>
            </a:lvl4pPr>
            <a:lvl5pPr marL="8352861" indent="0" algn="ctr">
              <a:buNone/>
              <a:defRPr/>
            </a:lvl5pPr>
            <a:lvl6pPr marL="10441076" indent="0" algn="ctr">
              <a:buNone/>
              <a:defRPr/>
            </a:lvl6pPr>
            <a:lvl7pPr marL="12529292" indent="0" algn="ctr">
              <a:buNone/>
              <a:defRPr/>
            </a:lvl7pPr>
            <a:lvl8pPr marL="14617507" indent="0" algn="ctr">
              <a:buNone/>
              <a:defRPr/>
            </a:lvl8pPr>
            <a:lvl9pPr marL="1670572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89851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8149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909" y="27508444"/>
            <a:ext cx="25737979" cy="8502249"/>
          </a:xfrm>
        </p:spPr>
        <p:txBody>
          <a:bodyPr/>
          <a:lstStyle>
            <a:lvl1pPr algn="l">
              <a:defRPr sz="183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909" y="18144082"/>
            <a:ext cx="25737979" cy="9364362"/>
          </a:xfrm>
        </p:spPr>
        <p:txBody>
          <a:bodyPr anchor="b"/>
          <a:lstStyle>
            <a:lvl1pPr marL="0" indent="0">
              <a:buNone/>
              <a:defRPr sz="9100"/>
            </a:lvl1pPr>
            <a:lvl2pPr marL="2088215" indent="0">
              <a:buNone/>
              <a:defRPr sz="8200"/>
            </a:lvl2pPr>
            <a:lvl3pPr marL="4176431" indent="0">
              <a:buNone/>
              <a:defRPr sz="7300"/>
            </a:lvl3pPr>
            <a:lvl4pPr marL="6264646" indent="0">
              <a:buNone/>
              <a:defRPr sz="6400"/>
            </a:lvl4pPr>
            <a:lvl5pPr marL="8352861" indent="0">
              <a:buNone/>
              <a:defRPr sz="6400"/>
            </a:lvl5pPr>
            <a:lvl6pPr marL="10441076" indent="0">
              <a:buNone/>
              <a:defRPr sz="6400"/>
            </a:lvl6pPr>
            <a:lvl7pPr marL="12529292" indent="0">
              <a:buNone/>
              <a:defRPr sz="6400"/>
            </a:lvl7pPr>
            <a:lvl8pPr marL="14617507" indent="0">
              <a:buNone/>
              <a:defRPr sz="6400"/>
            </a:lvl8pPr>
            <a:lvl9pPr marL="16705722" indent="0">
              <a:buNone/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12912E-F334-4193-B207-60CA9C55990D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991588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909" y="27508444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909" y="18144082"/>
            <a:ext cx="25737979" cy="9364362"/>
          </a:xfrm>
        </p:spPr>
        <p:txBody>
          <a:bodyPr anchor="b"/>
          <a:lstStyle>
            <a:lvl1pPr marL="0" indent="0">
              <a:buNone/>
              <a:defRPr sz="9100"/>
            </a:lvl1pPr>
            <a:lvl2pPr marL="2088215" indent="0">
              <a:buNone/>
              <a:defRPr sz="8200"/>
            </a:lvl2pPr>
            <a:lvl3pPr marL="4176431" indent="0">
              <a:buNone/>
              <a:defRPr sz="7300"/>
            </a:lvl3pPr>
            <a:lvl4pPr marL="6264646" indent="0">
              <a:buNone/>
              <a:defRPr sz="6400"/>
            </a:lvl4pPr>
            <a:lvl5pPr marL="8352861" indent="0">
              <a:buNone/>
              <a:defRPr sz="6400"/>
            </a:lvl5pPr>
            <a:lvl6pPr marL="10441076" indent="0">
              <a:buNone/>
              <a:defRPr sz="6400"/>
            </a:lvl6pPr>
            <a:lvl7pPr marL="12529292" indent="0">
              <a:buNone/>
              <a:defRPr sz="6400"/>
            </a:lvl7pPr>
            <a:lvl8pPr marL="14617507" indent="0">
              <a:buNone/>
              <a:defRPr sz="6400"/>
            </a:lvl8pPr>
            <a:lvl9pPr marL="16705722" indent="0">
              <a:buNone/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35498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2416" y="10612950"/>
            <a:ext cx="13815239" cy="28251642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92320" y="10612950"/>
            <a:ext cx="13815239" cy="28251642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56780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999" y="9582375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999" y="13575852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1808" y="9582375"/>
            <a:ext cx="13384170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1808" y="13575852"/>
            <a:ext cx="13384170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26567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85950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09060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000" y="1704413"/>
            <a:ext cx="9961903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8629" y="1704417"/>
            <a:ext cx="16927347" cy="3653589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000" y="8958084"/>
            <a:ext cx="9961903" cy="2928222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03124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087" y="29965968"/>
            <a:ext cx="18167985" cy="353765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5087" y="3825021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5087" y="33503620"/>
            <a:ext cx="18167985" cy="502405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17579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77068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173775" y="5668169"/>
            <a:ext cx="7033786" cy="331964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2418" y="5668169"/>
            <a:ext cx="20596691" cy="331964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0021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2416" y="10612950"/>
            <a:ext cx="13815239" cy="25685115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92320" y="10612950"/>
            <a:ext cx="13815239" cy="25685115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94277A-3B6D-4F6B-8CE7-ACDAA0BEB545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48169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999" y="9582375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999" y="13575852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1808" y="9582375"/>
            <a:ext cx="13384170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1808" y="13575852"/>
            <a:ext cx="13384170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7B9F90-7060-4F8A-B578-DD3B93B9E638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5341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04EEB8-252C-48A1-BF68-B43C8CD2CBEA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85397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A1059F-97E2-45CE-A9B8-F6360F9BC556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77099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000" y="1704413"/>
            <a:ext cx="9961903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8629" y="1704417"/>
            <a:ext cx="16927347" cy="3653589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000" y="8958084"/>
            <a:ext cx="9961903" cy="2928222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FC617D-FF99-41DB-BF13-562EA38668E6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57662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087" y="29965968"/>
            <a:ext cx="18167985" cy="353765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5087" y="3825021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5087" y="33503620"/>
            <a:ext cx="18167985" cy="502405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156241-43BC-4D45-B720-5B8B1C395B88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23489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-262845" y="0"/>
            <a:ext cx="30542822" cy="2378251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17643" tIns="208822" rIns="417643" bIns="208822" anchor="ctr"/>
          <a:lstStyle/>
          <a:p>
            <a:endParaRPr lang="en-US" sz="11000" dirty="0">
              <a:latin typeface="Arial" charset="0"/>
            </a:endParaRPr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-262845" y="19026011"/>
            <a:ext cx="30542822" cy="23782514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CDED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17643" tIns="208822" rIns="417643" bIns="208822" anchor="ctr"/>
          <a:lstStyle/>
          <a:p>
            <a:endParaRPr lang="en-US" dirty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2416" y="5668166"/>
            <a:ext cx="28135143" cy="405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08822" rIns="417643" bIns="2088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2416" y="10612950"/>
            <a:ext cx="28135143" cy="2568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08822" rIns="417643" bIns="2088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70998" y="39003323"/>
            <a:ext cx="6308328" cy="2853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643" tIns="208822" rIns="417643" bIns="208822" numCol="1" anchor="t" anchorCtr="0" compatLnSpc="1">
            <a:prstTxWarp prst="textNoShape">
              <a:avLst/>
            </a:prstTxWarp>
          </a:bodyPr>
          <a:lstStyle>
            <a:lvl1pPr algn="l">
              <a:defRPr sz="64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45658" y="39003323"/>
            <a:ext cx="9588659" cy="2853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643" tIns="208822" rIns="417643" bIns="208822" numCol="1" anchor="t" anchorCtr="0" compatLnSpc="1">
            <a:prstTxWarp prst="textNoShape">
              <a:avLst/>
            </a:prstTxWarp>
          </a:bodyPr>
          <a:lstStyle>
            <a:lvl1pPr>
              <a:defRPr sz="64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773065" y="39379879"/>
            <a:ext cx="6308328" cy="2853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643" tIns="208822" rIns="0" bIns="208822" numCol="1" anchor="t" anchorCtr="0" compatLnSpc="1">
            <a:prstTxWarp prst="textNoShape">
              <a:avLst/>
            </a:prstTxWarp>
          </a:bodyPr>
          <a:lstStyle>
            <a:lvl1pPr algn="r">
              <a:defRPr sz="6400"/>
            </a:lvl1pPr>
          </a:lstStyle>
          <a:p>
            <a:fld id="{F5FA611F-80EF-4182-A839-C9B7B3D11896}" type="slidenum">
              <a:rPr lang="en-GB"/>
              <a:pPr/>
              <a:t>‹#›</a:t>
            </a:fld>
            <a:endParaRPr lang="en-GB" dirty="0"/>
          </a:p>
        </p:txBody>
      </p:sp>
      <p:pic>
        <p:nvPicPr>
          <p:cNvPr id="1033" name="Picture 11" descr="chemistry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42468" y="1971970"/>
            <a:ext cx="7028531" cy="415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0">
          <a:solidFill>
            <a:schemeClr val="tx2"/>
          </a:solidFill>
          <a:latin typeface="Georgia" pitchFamily="18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0">
          <a:solidFill>
            <a:schemeClr val="tx2"/>
          </a:solidFill>
          <a:latin typeface="Georgia" pitchFamily="18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0">
          <a:solidFill>
            <a:schemeClr val="tx2"/>
          </a:solidFill>
          <a:latin typeface="Georgia" pitchFamily="18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0">
          <a:solidFill>
            <a:schemeClr val="tx2"/>
          </a:solidFill>
          <a:latin typeface="Georgia" pitchFamily="18" charset="0"/>
          <a:ea typeface="ＭＳ Ｐゴシック" pitchFamily="34" charset="-128"/>
        </a:defRPr>
      </a:lvl5pPr>
      <a:lvl6pPr marL="2088215" algn="l" rtl="0" fontAlgn="base">
        <a:spcBef>
          <a:spcPct val="0"/>
        </a:spcBef>
        <a:spcAft>
          <a:spcPct val="0"/>
        </a:spcAft>
        <a:defRPr sz="16000">
          <a:solidFill>
            <a:schemeClr val="tx2"/>
          </a:solidFill>
          <a:latin typeface="Georgia" pitchFamily="18" charset="0"/>
          <a:ea typeface="MS PGothic" pitchFamily="34" charset="-128"/>
        </a:defRPr>
      </a:lvl6pPr>
      <a:lvl7pPr marL="4176431" algn="l" rtl="0" fontAlgn="base">
        <a:spcBef>
          <a:spcPct val="0"/>
        </a:spcBef>
        <a:spcAft>
          <a:spcPct val="0"/>
        </a:spcAft>
        <a:defRPr sz="16000">
          <a:solidFill>
            <a:schemeClr val="tx2"/>
          </a:solidFill>
          <a:latin typeface="Georgia" pitchFamily="18" charset="0"/>
          <a:ea typeface="MS PGothic" pitchFamily="34" charset="-128"/>
        </a:defRPr>
      </a:lvl7pPr>
      <a:lvl8pPr marL="6264646" algn="l" rtl="0" fontAlgn="base">
        <a:spcBef>
          <a:spcPct val="0"/>
        </a:spcBef>
        <a:spcAft>
          <a:spcPct val="0"/>
        </a:spcAft>
        <a:defRPr sz="16000">
          <a:solidFill>
            <a:schemeClr val="tx2"/>
          </a:solidFill>
          <a:latin typeface="Georgia" pitchFamily="18" charset="0"/>
          <a:ea typeface="MS PGothic" pitchFamily="34" charset="-128"/>
        </a:defRPr>
      </a:lvl8pPr>
      <a:lvl9pPr marL="8352861" algn="l" rtl="0" fontAlgn="base">
        <a:spcBef>
          <a:spcPct val="0"/>
        </a:spcBef>
        <a:spcAft>
          <a:spcPct val="0"/>
        </a:spcAft>
        <a:defRPr sz="16000">
          <a:solidFill>
            <a:schemeClr val="tx2"/>
          </a:solidFill>
          <a:latin typeface="Georgia" pitchFamily="18" charset="0"/>
          <a:ea typeface="MS PGothic" pitchFamily="34" charset="-128"/>
        </a:defRPr>
      </a:lvl9pPr>
    </p:titleStyle>
    <p:bodyStyle>
      <a:lvl1pPr marL="1566161" indent="-1566161" algn="l" rtl="0" eaLnBrk="0" fontAlgn="base" hangingPunct="0">
        <a:spcBef>
          <a:spcPct val="0"/>
        </a:spcBef>
        <a:spcAft>
          <a:spcPct val="70000"/>
        </a:spcAft>
        <a:buChar char="•"/>
        <a:defRPr sz="110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3705134" indent="-1319636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11000">
          <a:solidFill>
            <a:schemeClr val="tx1"/>
          </a:solidFill>
          <a:latin typeface="+mn-lt"/>
          <a:ea typeface="ＭＳ Ｐゴシック" pitchFamily="34" charset="-128"/>
        </a:defRPr>
      </a:lvl2pPr>
      <a:lvl3pPr marL="5568574" indent="-104410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11000">
          <a:solidFill>
            <a:schemeClr val="tx1"/>
          </a:solidFill>
          <a:latin typeface="+mn-lt"/>
          <a:ea typeface="ＭＳ Ｐゴシック" pitchFamily="34" charset="-128"/>
        </a:defRPr>
      </a:lvl3pPr>
      <a:lvl4pPr marL="7432018" indent="-104410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11000">
          <a:solidFill>
            <a:schemeClr val="tx1"/>
          </a:solidFill>
          <a:latin typeface="+mn-lt"/>
          <a:ea typeface="ＭＳ Ｐゴシック" pitchFamily="34" charset="-128"/>
        </a:defRPr>
      </a:lvl4pPr>
      <a:lvl5pPr marL="9396969" indent="-104410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11000">
          <a:solidFill>
            <a:schemeClr val="tx1"/>
          </a:solidFill>
          <a:latin typeface="+mn-lt"/>
          <a:ea typeface="ＭＳ Ｐゴシック" pitchFamily="34" charset="-128"/>
        </a:defRPr>
      </a:lvl5pPr>
      <a:lvl6pPr marL="11485184" indent="-1044108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11000">
          <a:solidFill>
            <a:schemeClr val="tx1"/>
          </a:solidFill>
          <a:latin typeface="+mn-lt"/>
          <a:ea typeface="+mn-ea"/>
        </a:defRPr>
      </a:lvl6pPr>
      <a:lvl7pPr marL="13573399" indent="-1044108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11000">
          <a:solidFill>
            <a:schemeClr val="tx1"/>
          </a:solidFill>
          <a:latin typeface="+mn-lt"/>
          <a:ea typeface="+mn-ea"/>
        </a:defRPr>
      </a:lvl7pPr>
      <a:lvl8pPr marL="15661615" indent="-1044108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11000">
          <a:solidFill>
            <a:schemeClr val="tx1"/>
          </a:solidFill>
          <a:latin typeface="+mn-lt"/>
          <a:ea typeface="+mn-ea"/>
        </a:defRPr>
      </a:lvl8pPr>
      <a:lvl9pPr marL="17749830" indent="-1044108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1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2416" y="5668166"/>
            <a:ext cx="28135143" cy="4052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08822" rIns="417643" bIns="2088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2416" y="10612950"/>
            <a:ext cx="28135143" cy="28251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08822" rIns="417643" bIns="2088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13999" y="38983504"/>
            <a:ext cx="7065328" cy="2972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643" tIns="208822" rIns="417643" bIns="208822" numCol="1" anchor="t" anchorCtr="0" compatLnSpc="1">
            <a:prstTxWarp prst="textNoShape">
              <a:avLst/>
            </a:prstTxWarp>
          </a:bodyPr>
          <a:lstStyle>
            <a:lvl1pPr algn="l">
              <a:defRPr sz="64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45658" y="38983504"/>
            <a:ext cx="9588659" cy="2972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643" tIns="208822" rIns="417643" bIns="208822" numCol="1" anchor="t" anchorCtr="0" compatLnSpc="1">
            <a:prstTxWarp prst="textNoShape">
              <a:avLst/>
            </a:prstTxWarp>
          </a:bodyPr>
          <a:lstStyle>
            <a:lvl1pPr>
              <a:defRPr sz="64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995037" y="39379879"/>
            <a:ext cx="7065328" cy="2972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643" tIns="208822" rIns="0" bIns="208822" numCol="1" anchor="t" anchorCtr="0" compatLnSpc="1">
            <a:prstTxWarp prst="textNoShape">
              <a:avLst/>
            </a:prstTxWarp>
          </a:bodyPr>
          <a:lstStyle>
            <a:lvl1pPr algn="r">
              <a:defRPr sz="6400"/>
            </a:lvl1pPr>
          </a:lstStyle>
          <a:p>
            <a:fld id="{1C60A3BB-FA3F-4EE2-8CD3-0406F01333CE}" type="slidenum">
              <a:rPr lang="en-GB"/>
              <a:pPr/>
              <a:t>‹#›</a:t>
            </a:fld>
            <a:endParaRPr lang="en-GB" dirty="0"/>
          </a:p>
        </p:txBody>
      </p:sp>
      <p:pic>
        <p:nvPicPr>
          <p:cNvPr id="2055" name="Picture 12" descr="chemistry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42468" y="1971970"/>
            <a:ext cx="7028531" cy="415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0">
          <a:solidFill>
            <a:schemeClr val="tx2"/>
          </a:solidFill>
          <a:latin typeface="Georgia" pitchFamily="18" charset="0"/>
        </a:defRPr>
      </a:lvl5pPr>
      <a:lvl6pPr marL="2088215" algn="l" rtl="0" fontAlgn="base">
        <a:spcBef>
          <a:spcPct val="0"/>
        </a:spcBef>
        <a:spcAft>
          <a:spcPct val="0"/>
        </a:spcAft>
        <a:defRPr sz="16000">
          <a:solidFill>
            <a:schemeClr val="tx2"/>
          </a:solidFill>
          <a:latin typeface="Georgia" pitchFamily="18" charset="0"/>
        </a:defRPr>
      </a:lvl6pPr>
      <a:lvl7pPr marL="4176431" algn="l" rtl="0" fontAlgn="base">
        <a:spcBef>
          <a:spcPct val="0"/>
        </a:spcBef>
        <a:spcAft>
          <a:spcPct val="0"/>
        </a:spcAft>
        <a:defRPr sz="16000">
          <a:solidFill>
            <a:schemeClr val="tx2"/>
          </a:solidFill>
          <a:latin typeface="Georgia" pitchFamily="18" charset="0"/>
        </a:defRPr>
      </a:lvl7pPr>
      <a:lvl8pPr marL="6264646" algn="l" rtl="0" fontAlgn="base">
        <a:spcBef>
          <a:spcPct val="0"/>
        </a:spcBef>
        <a:spcAft>
          <a:spcPct val="0"/>
        </a:spcAft>
        <a:defRPr sz="16000">
          <a:solidFill>
            <a:schemeClr val="tx2"/>
          </a:solidFill>
          <a:latin typeface="Georgia" pitchFamily="18" charset="0"/>
        </a:defRPr>
      </a:lvl8pPr>
      <a:lvl9pPr marL="8352861" algn="l" rtl="0" fontAlgn="base">
        <a:spcBef>
          <a:spcPct val="0"/>
        </a:spcBef>
        <a:spcAft>
          <a:spcPct val="0"/>
        </a:spcAft>
        <a:defRPr sz="16000">
          <a:solidFill>
            <a:schemeClr val="tx2"/>
          </a:solidFill>
          <a:latin typeface="Georgia" pitchFamily="18" charset="0"/>
        </a:defRPr>
      </a:lvl9pPr>
    </p:titleStyle>
    <p:bodyStyle>
      <a:lvl1pPr marL="1566161" indent="-1566161" algn="l" rtl="0" eaLnBrk="0" fontAlgn="base" hangingPunct="0">
        <a:spcBef>
          <a:spcPct val="0"/>
        </a:spcBef>
        <a:spcAft>
          <a:spcPct val="70000"/>
        </a:spcAft>
        <a:buChar char="•"/>
        <a:defRPr sz="110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11000">
          <a:solidFill>
            <a:schemeClr val="tx1"/>
          </a:solidFill>
          <a:latin typeface="+mn-lt"/>
        </a:defRPr>
      </a:lvl2pPr>
      <a:lvl3pPr marL="5220538" indent="-1044108" algn="l" rtl="0" eaLnBrk="0" fontAlgn="base" hangingPunct="0">
        <a:spcBef>
          <a:spcPct val="20000"/>
        </a:spcBef>
        <a:spcAft>
          <a:spcPct val="50000"/>
        </a:spcAft>
        <a:buChar char="•"/>
        <a:defRPr sz="11000">
          <a:solidFill>
            <a:schemeClr val="tx1"/>
          </a:solidFill>
          <a:latin typeface="+mn-lt"/>
        </a:defRPr>
      </a:lvl3pPr>
      <a:lvl4pPr marL="7308753" indent="-1044108" algn="l" rtl="0" eaLnBrk="0" fontAlgn="base" hangingPunct="0">
        <a:spcBef>
          <a:spcPct val="20000"/>
        </a:spcBef>
        <a:spcAft>
          <a:spcPct val="50000"/>
        </a:spcAft>
        <a:buChar char="–"/>
        <a:defRPr sz="11000">
          <a:solidFill>
            <a:schemeClr val="tx1"/>
          </a:solidFill>
          <a:latin typeface="+mn-lt"/>
        </a:defRPr>
      </a:lvl4pPr>
      <a:lvl5pPr marL="9396969" indent="-1044108" algn="l" rtl="0" eaLnBrk="0" fontAlgn="base" hangingPunct="0">
        <a:spcBef>
          <a:spcPct val="20000"/>
        </a:spcBef>
        <a:spcAft>
          <a:spcPct val="50000"/>
        </a:spcAft>
        <a:buChar char="»"/>
        <a:defRPr sz="11000">
          <a:solidFill>
            <a:schemeClr val="tx1"/>
          </a:solidFill>
          <a:latin typeface="+mn-lt"/>
        </a:defRPr>
      </a:lvl5pPr>
      <a:lvl6pPr marL="11485184" indent="-1044108" algn="l" rtl="0" fontAlgn="base">
        <a:spcBef>
          <a:spcPct val="20000"/>
        </a:spcBef>
        <a:spcAft>
          <a:spcPct val="50000"/>
        </a:spcAft>
        <a:buChar char="»"/>
        <a:defRPr sz="11000">
          <a:solidFill>
            <a:schemeClr val="tx1"/>
          </a:solidFill>
          <a:latin typeface="+mn-lt"/>
        </a:defRPr>
      </a:lvl6pPr>
      <a:lvl7pPr marL="13573399" indent="-1044108" algn="l" rtl="0" fontAlgn="base">
        <a:spcBef>
          <a:spcPct val="20000"/>
        </a:spcBef>
        <a:spcAft>
          <a:spcPct val="50000"/>
        </a:spcAft>
        <a:buChar char="»"/>
        <a:defRPr sz="11000">
          <a:solidFill>
            <a:schemeClr val="tx1"/>
          </a:solidFill>
          <a:latin typeface="+mn-lt"/>
        </a:defRPr>
      </a:lvl7pPr>
      <a:lvl8pPr marL="15661615" indent="-1044108" algn="l" rtl="0" fontAlgn="base">
        <a:spcBef>
          <a:spcPct val="20000"/>
        </a:spcBef>
        <a:spcAft>
          <a:spcPct val="50000"/>
        </a:spcAft>
        <a:buChar char="»"/>
        <a:defRPr sz="11000">
          <a:solidFill>
            <a:schemeClr val="tx1"/>
          </a:solidFill>
          <a:latin typeface="+mn-lt"/>
        </a:defRPr>
      </a:lvl8pPr>
      <a:lvl9pPr marL="17749830" indent="-1044108" algn="l" rtl="0" fontAlgn="base">
        <a:spcBef>
          <a:spcPct val="20000"/>
        </a:spcBef>
        <a:spcAft>
          <a:spcPct val="50000"/>
        </a:spcAft>
        <a:buChar char="»"/>
        <a:defRPr sz="1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2416" y="5668166"/>
            <a:ext cx="28135143" cy="4052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08822" rIns="417643" bIns="2088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2416" y="10612950"/>
            <a:ext cx="28135143" cy="28251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08822" rIns="417643" bIns="2088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13999" y="38983504"/>
            <a:ext cx="7065328" cy="2972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643" tIns="208822" rIns="417643" bIns="208822" numCol="1" anchor="t" anchorCtr="0" compatLnSpc="1">
            <a:prstTxWarp prst="textNoShape">
              <a:avLst/>
            </a:prstTxWarp>
          </a:bodyPr>
          <a:lstStyle>
            <a:lvl1pPr algn="l">
              <a:defRPr sz="64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45658" y="38983504"/>
            <a:ext cx="9588659" cy="2972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643" tIns="208822" rIns="417643" bIns="208822" numCol="1" anchor="t" anchorCtr="0" compatLnSpc="1">
            <a:prstTxWarp prst="textNoShape">
              <a:avLst/>
            </a:prstTxWarp>
          </a:bodyPr>
          <a:lstStyle>
            <a:lvl1pPr>
              <a:defRPr sz="6400">
                <a:latin typeface="Arial" charset="0"/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0">
          <a:solidFill>
            <a:schemeClr val="tx2"/>
          </a:solidFill>
          <a:latin typeface="Georgia" pitchFamily="18" charset="0"/>
        </a:defRPr>
      </a:lvl5pPr>
      <a:lvl6pPr marL="2088215" algn="l" rtl="0" fontAlgn="base">
        <a:spcBef>
          <a:spcPct val="0"/>
        </a:spcBef>
        <a:spcAft>
          <a:spcPct val="0"/>
        </a:spcAft>
        <a:defRPr sz="16000">
          <a:solidFill>
            <a:schemeClr val="tx2"/>
          </a:solidFill>
          <a:latin typeface="Georgia" pitchFamily="18" charset="0"/>
        </a:defRPr>
      </a:lvl6pPr>
      <a:lvl7pPr marL="4176431" algn="l" rtl="0" fontAlgn="base">
        <a:spcBef>
          <a:spcPct val="0"/>
        </a:spcBef>
        <a:spcAft>
          <a:spcPct val="0"/>
        </a:spcAft>
        <a:defRPr sz="16000">
          <a:solidFill>
            <a:schemeClr val="tx2"/>
          </a:solidFill>
          <a:latin typeface="Georgia" pitchFamily="18" charset="0"/>
        </a:defRPr>
      </a:lvl7pPr>
      <a:lvl8pPr marL="6264646" algn="l" rtl="0" fontAlgn="base">
        <a:spcBef>
          <a:spcPct val="0"/>
        </a:spcBef>
        <a:spcAft>
          <a:spcPct val="0"/>
        </a:spcAft>
        <a:defRPr sz="16000">
          <a:solidFill>
            <a:schemeClr val="tx2"/>
          </a:solidFill>
          <a:latin typeface="Georgia" pitchFamily="18" charset="0"/>
        </a:defRPr>
      </a:lvl8pPr>
      <a:lvl9pPr marL="8352861" algn="l" rtl="0" fontAlgn="base">
        <a:spcBef>
          <a:spcPct val="0"/>
        </a:spcBef>
        <a:spcAft>
          <a:spcPct val="0"/>
        </a:spcAft>
        <a:defRPr sz="16000">
          <a:solidFill>
            <a:schemeClr val="tx2"/>
          </a:solidFill>
          <a:latin typeface="Georgia" pitchFamily="18" charset="0"/>
        </a:defRPr>
      </a:lvl9pPr>
    </p:titleStyle>
    <p:bodyStyle>
      <a:lvl1pPr marL="1566161" indent="-1566161" algn="l" rtl="0" eaLnBrk="0" fontAlgn="base" hangingPunct="0">
        <a:spcBef>
          <a:spcPct val="0"/>
        </a:spcBef>
        <a:spcAft>
          <a:spcPct val="70000"/>
        </a:spcAft>
        <a:buChar char="•"/>
        <a:defRPr sz="110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11000">
          <a:solidFill>
            <a:schemeClr val="tx1"/>
          </a:solidFill>
          <a:latin typeface="+mn-lt"/>
        </a:defRPr>
      </a:lvl2pPr>
      <a:lvl3pPr marL="5220538" indent="-1044108" algn="l" rtl="0" eaLnBrk="0" fontAlgn="base" hangingPunct="0">
        <a:spcBef>
          <a:spcPct val="20000"/>
        </a:spcBef>
        <a:spcAft>
          <a:spcPct val="50000"/>
        </a:spcAft>
        <a:buChar char="•"/>
        <a:defRPr sz="11000">
          <a:solidFill>
            <a:schemeClr val="tx1"/>
          </a:solidFill>
          <a:latin typeface="+mn-lt"/>
        </a:defRPr>
      </a:lvl3pPr>
      <a:lvl4pPr marL="7308753" indent="-1044108" algn="l" rtl="0" eaLnBrk="0" fontAlgn="base" hangingPunct="0">
        <a:spcBef>
          <a:spcPct val="20000"/>
        </a:spcBef>
        <a:spcAft>
          <a:spcPct val="50000"/>
        </a:spcAft>
        <a:buChar char="–"/>
        <a:defRPr sz="11000">
          <a:solidFill>
            <a:schemeClr val="tx1"/>
          </a:solidFill>
          <a:latin typeface="+mn-lt"/>
        </a:defRPr>
      </a:lvl4pPr>
      <a:lvl5pPr marL="9396969" indent="-1044108" algn="l" rtl="0" eaLnBrk="0" fontAlgn="base" hangingPunct="0">
        <a:spcBef>
          <a:spcPct val="20000"/>
        </a:spcBef>
        <a:spcAft>
          <a:spcPct val="50000"/>
        </a:spcAft>
        <a:buChar char="»"/>
        <a:defRPr sz="11000">
          <a:solidFill>
            <a:schemeClr val="tx1"/>
          </a:solidFill>
          <a:latin typeface="+mn-lt"/>
        </a:defRPr>
      </a:lvl5pPr>
      <a:lvl6pPr marL="11485184" indent="-1044108" algn="l" rtl="0" fontAlgn="base">
        <a:spcBef>
          <a:spcPct val="20000"/>
        </a:spcBef>
        <a:spcAft>
          <a:spcPct val="50000"/>
        </a:spcAft>
        <a:buChar char="»"/>
        <a:defRPr sz="11000">
          <a:solidFill>
            <a:schemeClr val="tx1"/>
          </a:solidFill>
          <a:latin typeface="+mn-lt"/>
        </a:defRPr>
      </a:lvl6pPr>
      <a:lvl7pPr marL="13573399" indent="-1044108" algn="l" rtl="0" fontAlgn="base">
        <a:spcBef>
          <a:spcPct val="20000"/>
        </a:spcBef>
        <a:spcAft>
          <a:spcPct val="50000"/>
        </a:spcAft>
        <a:buChar char="»"/>
        <a:defRPr sz="11000">
          <a:solidFill>
            <a:schemeClr val="tx1"/>
          </a:solidFill>
          <a:latin typeface="+mn-lt"/>
        </a:defRPr>
      </a:lvl7pPr>
      <a:lvl8pPr marL="15661615" indent="-1044108" algn="l" rtl="0" fontAlgn="base">
        <a:spcBef>
          <a:spcPct val="20000"/>
        </a:spcBef>
        <a:spcAft>
          <a:spcPct val="50000"/>
        </a:spcAft>
        <a:buChar char="»"/>
        <a:defRPr sz="11000">
          <a:solidFill>
            <a:schemeClr val="tx1"/>
          </a:solidFill>
          <a:latin typeface="+mn-lt"/>
        </a:defRPr>
      </a:lvl8pPr>
      <a:lvl9pPr marL="17749830" indent="-1044108" algn="l" rtl="0" fontAlgn="base">
        <a:spcBef>
          <a:spcPct val="20000"/>
        </a:spcBef>
        <a:spcAft>
          <a:spcPct val="50000"/>
        </a:spcAft>
        <a:buChar char="»"/>
        <a:defRPr sz="1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emf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9.png"/><Relationship Id="rId7" Type="http://schemas.openxmlformats.org/officeDocument/2006/relationships/image" Target="../media/image7.jpeg"/><Relationship Id="rId12" Type="http://schemas.openxmlformats.org/officeDocument/2006/relationships/oleObject" Target="../embeddings/oleObject2.bin"/><Relationship Id="rId17" Type="http://schemas.openxmlformats.org/officeDocument/2006/relationships/image" Target="../media/image15.png"/><Relationship Id="rId25" Type="http://schemas.openxmlformats.org/officeDocument/2006/relationships/image" Target="../media/image23.emf"/><Relationship Id="rId2" Type="http://schemas.openxmlformats.org/officeDocument/2006/relationships/video" Target="file:///C:\local\November%202011\Presentations\Singapore\catvid.avi" TargetMode="External"/><Relationship Id="rId16" Type="http://schemas.openxmlformats.org/officeDocument/2006/relationships/image" Target="../media/image14.png"/><Relationship Id="rId20" Type="http://schemas.openxmlformats.org/officeDocument/2006/relationships/image" Target="../media/image18.emf"/><Relationship Id="rId29" Type="http://schemas.openxmlformats.org/officeDocument/2006/relationships/image" Target="../media/image27.tiff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oleObject" Target="../embeddings/oleObject1.bin"/><Relationship Id="rId24" Type="http://schemas.openxmlformats.org/officeDocument/2006/relationships/image" Target="../media/image22.emf"/><Relationship Id="rId5" Type="http://schemas.openxmlformats.org/officeDocument/2006/relationships/image" Target="../media/image5.png"/><Relationship Id="rId15" Type="http://schemas.openxmlformats.org/officeDocument/2006/relationships/image" Target="../media/image13.jpe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10.emf"/><Relationship Id="rId19" Type="http://schemas.openxmlformats.org/officeDocument/2006/relationships/image" Target="../media/image17.png"/><Relationship Id="rId31" Type="http://schemas.openxmlformats.org/officeDocument/2006/relationships/image" Target="../media/image29.em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19631166" y="476867"/>
            <a:ext cx="9953411" cy="7297961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MS PGothic" pitchFamily="34" charset="-128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93346" y="8647954"/>
            <a:ext cx="29091231" cy="33856727"/>
          </a:xfrm>
          <a:prstGeom prst="roundRect">
            <a:avLst>
              <a:gd name="adj" fmla="val 4841"/>
            </a:avLst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MS PGothic" pitchFamily="34" charset="-128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68579" y="794126"/>
            <a:ext cx="7791111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2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22090113" y="2466158"/>
            <a:ext cx="5485064" cy="84824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MS PGothic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16617" y="8730854"/>
            <a:ext cx="13563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000" u="sng" dirty="0" smtClean="0">
                <a:latin typeface="Calibri" pitchFamily="34" charset="0"/>
                <a:cs typeface="Calibri" pitchFamily="34" charset="0"/>
              </a:rPr>
              <a:t>Engineering Sustainable Catalysis</a:t>
            </a:r>
            <a:endParaRPr lang="en-GB" sz="6000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0394" y="10026998"/>
            <a:ext cx="70559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alibri" pitchFamily="34" charset="0"/>
                <a:cs typeface="Calibri" pitchFamily="34" charset="0"/>
              </a:rPr>
              <a:t>Porous Molecular Frameworks: Design Strategy</a:t>
            </a:r>
          </a:p>
          <a:p>
            <a:endParaRPr lang="en-GB" sz="3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Designing novel framework structures (zeolites, 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A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lPOs, MOFs, ZIFs) with tuneable pore architectures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Isomorphous substitution of framework anions and cations with catalytically active transition-metal entities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Take advantage of 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p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ore aperture for shape-, regio- and enantio-selectivity</a:t>
            </a:r>
            <a:endParaRPr lang="en-GB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0396" y="14661927"/>
            <a:ext cx="7776864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alibri" pitchFamily="34" charset="0"/>
                <a:cs typeface="Calibri" pitchFamily="34" charset="0"/>
              </a:rPr>
              <a:t>Properties</a:t>
            </a:r>
          </a:p>
          <a:p>
            <a:endParaRPr lang="en-GB" sz="11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323D43"/>
                </a:solidFill>
                <a:latin typeface="Calibri" pitchFamily="34" charset="0"/>
                <a:cs typeface="Calibri" pitchFamily="34" charset="0"/>
              </a:rPr>
              <a:t>Hybrid/hierarchical architectures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323D43"/>
                </a:solidFill>
                <a:latin typeface="Calibri" pitchFamily="34" charset="0"/>
                <a:cs typeface="Calibri" pitchFamily="34" charset="0"/>
              </a:rPr>
              <a:t>Wide-ranging chemical properties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323D43"/>
                </a:solidFill>
                <a:latin typeface="Calibri" pitchFamily="34" charset="0"/>
                <a:cs typeface="Calibri" pitchFamily="34" charset="0"/>
              </a:rPr>
              <a:t>Redox Catalysis (selective oxidations, epoxidation)</a:t>
            </a:r>
          </a:p>
          <a:p>
            <a:pPr marL="2431115" lvl="1" indent="-342900" algn="l"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323D43"/>
                </a:solidFill>
                <a:latin typeface="Calibri" pitchFamily="34" charset="0"/>
                <a:cs typeface="Calibri" pitchFamily="34" charset="0"/>
              </a:rPr>
              <a:t>Acid Catalysis (Alkylations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, isomerisations, dehydration)</a:t>
            </a:r>
          </a:p>
          <a:p>
            <a:pPr marL="2431115" lvl="1" indent="-342900" algn="l">
              <a:buFont typeface="Wingdings" pitchFamily="2" charset="2"/>
              <a:buChar char="Ø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Bifunctional and cascade reactions</a:t>
            </a:r>
          </a:p>
          <a:p>
            <a:pPr marL="2431115" lvl="1" indent="-342900" algn="l">
              <a:buFont typeface="Wingdings" pitchFamily="2" charset="2"/>
              <a:buChar char="Ø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Oxyfunctionalisation of alkanes and aromatics (C-H activation)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High thermal stability/recyclability</a:t>
            </a:r>
            <a:endParaRPr lang="en-GB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618551" y="9378926"/>
            <a:ext cx="490527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alibri" pitchFamily="34" charset="0"/>
                <a:cs typeface="Calibri" pitchFamily="34" charset="0"/>
              </a:rPr>
              <a:t>Industrial Collaborations</a:t>
            </a:r>
          </a:p>
          <a:p>
            <a:endParaRPr lang="en-GB" sz="3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Greener Nylon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Terephthalate-based fibres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Adipic Acid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ε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-Caprolactam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Bio-ethanol dehydration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GB" sz="2400" dirty="0">
                <a:latin typeface="Calibri" pitchFamily="34" charset="0"/>
                <a:cs typeface="Calibri" pitchFamily="34" charset="0"/>
              </a:rPr>
              <a:t>Cascade Reactions and Flow 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Chemistry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Clean and Sustainable Chemistry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Marine Renewable Energy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Fine-Chemicals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Pharmaceutical Intermediates</a:t>
            </a:r>
            <a:endParaRPr lang="en-GB" sz="24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65966" y="19748078"/>
            <a:ext cx="28274247" cy="12034053"/>
            <a:chOff x="1024632" y="31164831"/>
            <a:chExt cx="28274247" cy="12034053"/>
          </a:xfrm>
        </p:grpSpPr>
        <p:sp>
          <p:nvSpPr>
            <p:cNvPr id="19" name="TextBox 18"/>
            <p:cNvSpPr txBox="1"/>
            <p:nvPr/>
          </p:nvSpPr>
          <p:spPr>
            <a:xfrm>
              <a:off x="1028124" y="31164831"/>
              <a:ext cx="1676281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6000" u="sng" dirty="0" smtClean="0">
                  <a:latin typeface="Calibri" pitchFamily="34" charset="0"/>
                  <a:cs typeface="Calibri" pitchFamily="34" charset="0"/>
                </a:rPr>
                <a:t>Marine Energy and Maritime Engineering</a:t>
              </a:r>
              <a:endParaRPr lang="en-GB" sz="6000" u="sng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24632" y="32893023"/>
              <a:ext cx="6037118" cy="5570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 smtClean="0">
                  <a:latin typeface="Calibri" pitchFamily="34" charset="0"/>
                  <a:cs typeface="Calibri" pitchFamily="34" charset="0"/>
                </a:rPr>
                <a:t>Hydrogen Energy through Photocatalysis of Sea-Water</a:t>
              </a:r>
            </a:p>
            <a:p>
              <a:endParaRPr lang="en-GB" sz="3200" dirty="0" smtClean="0"/>
            </a:p>
            <a:p>
              <a:pPr marL="342900" indent="-342900" algn="l">
                <a:buFont typeface="Arial" pitchFamily="34" charset="0"/>
                <a:buChar char="•"/>
              </a:pPr>
              <a:r>
                <a:rPr lang="en-GB" sz="2400" dirty="0" smtClean="0">
                  <a:latin typeface="Calibri" pitchFamily="34" charset="0"/>
                  <a:cs typeface="Calibri" pitchFamily="34" charset="0"/>
                </a:rPr>
                <a:t>Functionalised porous framework materials  for high-efficiency catalysis (MOFs</a:t>
              </a:r>
              <a:r>
                <a:rPr lang="en-GB" sz="2400" dirty="0">
                  <a:latin typeface="Calibri" pitchFamily="34" charset="0"/>
                  <a:cs typeface="Calibri" pitchFamily="34" charset="0"/>
                </a:rPr>
                <a:t>,</a:t>
              </a:r>
              <a:r>
                <a:rPr lang="en-GB" sz="2400" dirty="0" smtClean="0">
                  <a:latin typeface="Calibri" pitchFamily="34" charset="0"/>
                  <a:cs typeface="Calibri" pitchFamily="34" charset="0"/>
                </a:rPr>
                <a:t> Zeolites)</a:t>
              </a:r>
            </a:p>
            <a:p>
              <a:pPr marL="342900" indent="-342900" algn="l">
                <a:buFont typeface="Arial" pitchFamily="34" charset="0"/>
                <a:buChar char="•"/>
              </a:pPr>
              <a:r>
                <a:rPr lang="en-GB" sz="2400" dirty="0" smtClean="0">
                  <a:latin typeface="Calibri" pitchFamily="34" charset="0"/>
                  <a:cs typeface="Calibri" pitchFamily="34" charset="0"/>
                </a:rPr>
                <a:t>Photocatalytic splitting of water for H</a:t>
              </a:r>
              <a:r>
                <a:rPr lang="en-GB" sz="2400" baseline="-25000" dirty="0" smtClean="0">
                  <a:latin typeface="Calibri" pitchFamily="34" charset="0"/>
                  <a:cs typeface="Calibri" pitchFamily="34" charset="0"/>
                </a:rPr>
                <a:t>2</a:t>
              </a:r>
              <a:r>
                <a:rPr lang="en-GB" sz="2400" dirty="0" smtClean="0">
                  <a:latin typeface="Calibri" pitchFamily="34" charset="0"/>
                  <a:cs typeface="Calibri" pitchFamily="34" charset="0"/>
                </a:rPr>
                <a:t> and O</a:t>
              </a:r>
              <a:r>
                <a:rPr lang="en-GB" sz="2400" baseline="-25000" dirty="0" smtClean="0">
                  <a:latin typeface="Calibri" pitchFamily="34" charset="0"/>
                  <a:cs typeface="Calibri" pitchFamily="34" charset="0"/>
                </a:rPr>
                <a:t>2</a:t>
              </a:r>
              <a:r>
                <a:rPr lang="en-GB" sz="2400" dirty="0" smtClean="0">
                  <a:latin typeface="Calibri" pitchFamily="34" charset="0"/>
                  <a:cs typeface="Calibri" pitchFamily="34" charset="0"/>
                </a:rPr>
                <a:t> generation</a:t>
              </a:r>
            </a:p>
            <a:p>
              <a:pPr marL="342900" indent="-342900" algn="l">
                <a:buFont typeface="Arial" pitchFamily="34" charset="0"/>
                <a:buChar char="•"/>
              </a:pPr>
              <a:r>
                <a:rPr lang="en-GB" sz="2400" dirty="0" smtClean="0">
                  <a:latin typeface="Calibri" pitchFamily="34" charset="0"/>
                  <a:cs typeface="Calibri" pitchFamily="34" charset="0"/>
                </a:rPr>
                <a:t>Harvesting marine-energy for potential impact on H</a:t>
              </a:r>
              <a:r>
                <a:rPr lang="en-GB" sz="2400" baseline="-25000" dirty="0" smtClean="0">
                  <a:latin typeface="Calibri" pitchFamily="34" charset="0"/>
                  <a:cs typeface="Calibri" pitchFamily="34" charset="0"/>
                </a:rPr>
                <a:t>2</a:t>
              </a:r>
              <a:r>
                <a:rPr lang="en-GB" sz="2400" dirty="0" smtClean="0">
                  <a:latin typeface="Calibri" pitchFamily="34" charset="0"/>
                  <a:cs typeface="Calibri" pitchFamily="34" charset="0"/>
                </a:rPr>
                <a:t> economy</a:t>
              </a:r>
            </a:p>
            <a:p>
              <a:pPr marL="342900" indent="-342900" algn="l">
                <a:buFont typeface="Arial" pitchFamily="34" charset="0"/>
                <a:buChar char="•"/>
              </a:pPr>
              <a:r>
                <a:rPr lang="en-GB" sz="2400" dirty="0" smtClean="0">
                  <a:latin typeface="Calibri" pitchFamily="34" charset="0"/>
                  <a:cs typeface="Calibri" pitchFamily="34" charset="0"/>
                </a:rPr>
                <a:t>Synergistic behaviour in metal-doped frameworks for enhancing catalytic efficiency  (by orders of magnitude) compared to conventional systems </a:t>
              </a:r>
            </a:p>
            <a:p>
              <a:pPr marL="342900" indent="-342900" algn="l">
                <a:buFont typeface="Arial" pitchFamily="34" charset="0"/>
                <a:buChar char="•"/>
              </a:pPr>
              <a:endParaRPr lang="en-GB" sz="2000" dirty="0" smtClean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3139364" y="32388967"/>
              <a:ext cx="6159515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 smtClean="0">
                  <a:latin typeface="Calibri" pitchFamily="34" charset="0"/>
                  <a:cs typeface="Calibri" pitchFamily="34" charset="0"/>
                </a:rPr>
                <a:t>Selective Catalytic Reduction (SCR) of Exhaust Waste</a:t>
              </a:r>
            </a:p>
            <a:p>
              <a:endParaRPr lang="en-GB" sz="3200" dirty="0" smtClean="0"/>
            </a:p>
            <a:p>
              <a:pPr marL="457200" indent="-457200" algn="l">
                <a:buFont typeface="Arial" pitchFamily="34" charset="0"/>
                <a:buChar char="•"/>
              </a:pPr>
              <a:r>
                <a:rPr lang="en-GB" sz="2400" dirty="0" smtClean="0">
                  <a:latin typeface="Calibri" pitchFamily="34" charset="0"/>
                  <a:cs typeface="Calibri" pitchFamily="34" charset="0"/>
                </a:rPr>
                <a:t>Developing marine exhaust-gas cleaning technologies</a:t>
              </a:r>
            </a:p>
            <a:p>
              <a:pPr marL="457200" indent="-457200" algn="l">
                <a:buFont typeface="Arial" pitchFamily="34" charset="0"/>
                <a:buChar char="•"/>
              </a:pPr>
              <a:r>
                <a:rPr lang="en-GB" sz="2400" dirty="0" smtClean="0">
                  <a:latin typeface="Calibri" pitchFamily="34" charset="0"/>
                  <a:cs typeface="Calibri" pitchFamily="34" charset="0"/>
                </a:rPr>
                <a:t>SCR for removal of NO</a:t>
              </a:r>
              <a:r>
                <a:rPr lang="en-GB" sz="2400" baseline="-25000" dirty="0" smtClean="0">
                  <a:latin typeface="Calibri" pitchFamily="34" charset="0"/>
                  <a:cs typeface="Calibri" pitchFamily="34" charset="0"/>
                </a:rPr>
                <a:t>x</a:t>
              </a:r>
              <a:r>
                <a:rPr lang="en-GB" sz="2400" dirty="0" smtClean="0">
                  <a:latin typeface="Calibri" pitchFamily="34" charset="0"/>
                  <a:cs typeface="Calibri" pitchFamily="34" charset="0"/>
                </a:rPr>
                <a:t>, SO</a:t>
              </a:r>
              <a:r>
                <a:rPr lang="en-GB" sz="2400" baseline="-25000" dirty="0" smtClean="0">
                  <a:latin typeface="Calibri" pitchFamily="34" charset="0"/>
                  <a:cs typeface="Calibri" pitchFamily="34" charset="0"/>
                </a:rPr>
                <a:t>x</a:t>
              </a:r>
              <a:r>
                <a:rPr lang="en-GB" sz="2400" dirty="0" smtClean="0">
                  <a:latin typeface="Calibri" pitchFamily="34" charset="0"/>
                  <a:cs typeface="Calibri" pitchFamily="34" charset="0"/>
                </a:rPr>
                <a:t>, VOCs and particulates from diesel engines in ships</a:t>
              </a:r>
            </a:p>
            <a:p>
              <a:pPr marL="457200" indent="-457200" algn="l">
                <a:buFont typeface="Arial" pitchFamily="34" charset="0"/>
                <a:buChar char="•"/>
              </a:pPr>
              <a:r>
                <a:rPr lang="en-GB" sz="2400" dirty="0" smtClean="0">
                  <a:latin typeface="Calibri" pitchFamily="34" charset="0"/>
                  <a:cs typeface="Calibri" pitchFamily="34" charset="0"/>
                </a:rPr>
                <a:t>Exploitation of synergy for enhancing rates and maximising selectivity</a:t>
              </a:r>
            </a:p>
            <a:p>
              <a:pPr marL="457200" indent="-457200" algn="l">
                <a:buFont typeface="Arial" pitchFamily="34" charset="0"/>
                <a:buChar char="•"/>
              </a:pPr>
              <a:r>
                <a:rPr lang="en-GB" sz="2400" dirty="0" smtClean="0">
                  <a:latin typeface="Calibri" pitchFamily="34" charset="0"/>
                  <a:cs typeface="Calibri" pitchFamily="34" charset="0"/>
                </a:rPr>
                <a:t>Selectivity induced by pore size and hierarchical frameworks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29599" y="38797679"/>
              <a:ext cx="6337919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 smtClean="0">
                  <a:latin typeface="Calibri" pitchFamily="34" charset="0"/>
                  <a:cs typeface="Calibri" pitchFamily="34" charset="0"/>
                </a:rPr>
                <a:t>Gas Storage and Carbon Capture</a:t>
              </a:r>
            </a:p>
            <a:p>
              <a:endParaRPr lang="en-GB" sz="3200" dirty="0" smtClean="0">
                <a:latin typeface="Calibri" pitchFamily="34" charset="0"/>
                <a:cs typeface="Calibri" pitchFamily="34" charset="0"/>
              </a:endParaRPr>
            </a:p>
            <a:p>
              <a:pPr marL="457200" indent="-457200" algn="l">
                <a:buFont typeface="Arial" pitchFamily="34" charset="0"/>
                <a:buChar char="•"/>
              </a:pPr>
              <a:r>
                <a:rPr lang="en-GB" sz="2400" dirty="0" smtClean="0">
                  <a:latin typeface="Calibri" pitchFamily="34" charset="0"/>
                  <a:cs typeface="Calibri" pitchFamily="34" charset="0"/>
                </a:rPr>
                <a:t>High surface-area porous materials for increased adsorbtion potentials</a:t>
              </a:r>
            </a:p>
            <a:p>
              <a:pPr marL="457200" indent="-457200" algn="l">
                <a:buFont typeface="Arial" pitchFamily="34" charset="0"/>
                <a:buChar char="•"/>
              </a:pPr>
              <a:r>
                <a:rPr lang="en-GB" sz="2400" dirty="0" smtClean="0">
                  <a:latin typeface="Calibri" pitchFamily="34" charset="0"/>
                  <a:cs typeface="Calibri" pitchFamily="34" charset="0"/>
                </a:rPr>
                <a:t>Hybrid inorganic-MOF frameworks for combined properties</a:t>
              </a:r>
            </a:p>
            <a:p>
              <a:pPr marL="457200" indent="-457200" algn="l">
                <a:buFont typeface="Arial" pitchFamily="34" charset="0"/>
                <a:buChar char="•"/>
              </a:pPr>
              <a:r>
                <a:rPr lang="en-GB" sz="2400" dirty="0" smtClean="0">
                  <a:latin typeface="Calibri" pitchFamily="34" charset="0"/>
                  <a:cs typeface="Calibri" pitchFamily="34" charset="0"/>
                </a:rPr>
                <a:t>Spillover potential and alkali earth metal doping to maximise gas-storage properties</a:t>
              </a:r>
            </a:p>
            <a:p>
              <a:pPr marL="457200" indent="-457200" algn="l">
                <a:buFont typeface="Arial" pitchFamily="34" charset="0"/>
                <a:buChar char="•"/>
              </a:pPr>
              <a:r>
                <a:rPr lang="en-GB" sz="2400" dirty="0" smtClean="0">
                  <a:latin typeface="Calibri" pitchFamily="34" charset="0"/>
                  <a:cs typeface="Calibri" pitchFamily="34" charset="0"/>
                </a:rPr>
                <a:t>Multifunctional frameworks can facilitate carbon capture and its subsequent utilisation in consecutive  chemical processes 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95296" y="32133454"/>
            <a:ext cx="17006592" cy="5409897"/>
            <a:chOff x="839412" y="21120135"/>
            <a:chExt cx="16197054" cy="5409897"/>
          </a:xfrm>
        </p:grpSpPr>
        <p:sp>
          <p:nvSpPr>
            <p:cNvPr id="11" name="TextBox 10"/>
            <p:cNvSpPr txBox="1"/>
            <p:nvPr/>
          </p:nvSpPr>
          <p:spPr>
            <a:xfrm>
              <a:off x="839412" y="21120135"/>
              <a:ext cx="1619705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6000" u="sng" dirty="0" smtClean="0">
                  <a:latin typeface="Calibri" pitchFamily="34" charset="0"/>
                  <a:cs typeface="Calibri" pitchFamily="34" charset="0"/>
                </a:rPr>
                <a:t>Renewable </a:t>
              </a:r>
              <a:r>
                <a:rPr lang="en-GB" sz="6000" u="sng" dirty="0" err="1" smtClean="0">
                  <a:latin typeface="Calibri" pitchFamily="34" charset="0"/>
                  <a:cs typeface="Calibri" pitchFamily="34" charset="0"/>
                </a:rPr>
                <a:t>Feedstocks</a:t>
              </a:r>
              <a:r>
                <a:rPr lang="en-GB" sz="6000" u="sng" dirty="0" smtClean="0">
                  <a:latin typeface="Calibri" pitchFamily="34" charset="0"/>
                  <a:cs typeface="Calibri" pitchFamily="34" charset="0"/>
                </a:rPr>
                <a:t> for Biodiesel &amp; H</a:t>
              </a:r>
              <a:r>
                <a:rPr lang="en-GB" sz="4000" u="sng" dirty="0" smtClean="0">
                  <a:latin typeface="Calibri" pitchFamily="34" charset="0"/>
                  <a:cs typeface="Calibri" pitchFamily="34" charset="0"/>
                </a:rPr>
                <a:t>2</a:t>
              </a:r>
              <a:r>
                <a:rPr lang="en-GB" sz="6000" u="sng" dirty="0" smtClean="0">
                  <a:latin typeface="Calibri" pitchFamily="34" charset="0"/>
                  <a:cs typeface="Calibri" pitchFamily="34" charset="0"/>
                </a:rPr>
                <a:t> Generation  </a:t>
              </a:r>
              <a:endParaRPr lang="en-GB" sz="6000" u="sng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73516" y="22344271"/>
              <a:ext cx="7218370" cy="4185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 smtClean="0">
                  <a:latin typeface="Calibri" pitchFamily="34" charset="0"/>
                  <a:cs typeface="Calibri" pitchFamily="34" charset="0"/>
                </a:rPr>
                <a:t>Academic &amp; Industrial Partnership Programs</a:t>
              </a:r>
            </a:p>
            <a:p>
              <a:pPr algn="l"/>
              <a:endParaRPr lang="en-GB" sz="1800" dirty="0" smtClean="0">
                <a:latin typeface="Calibri" pitchFamily="34" charset="0"/>
                <a:cs typeface="Calibri" pitchFamily="34" charset="0"/>
              </a:endParaRPr>
            </a:p>
            <a:p>
              <a:pPr marL="342900" indent="-342900" algn="l">
                <a:buFont typeface="Arial" pitchFamily="34" charset="0"/>
                <a:buChar char="•"/>
              </a:pPr>
              <a:r>
                <a:rPr lang="en-GB" sz="2400" dirty="0">
                  <a:latin typeface="Calibri" pitchFamily="34" charset="0"/>
                  <a:cs typeface="Calibri" pitchFamily="34" charset="0"/>
                </a:rPr>
                <a:t>Renewable Transport Fuels</a:t>
              </a:r>
            </a:p>
            <a:p>
              <a:pPr marL="342900" indent="-342900" algn="l">
                <a:buFont typeface="Arial" pitchFamily="34" charset="0"/>
                <a:buChar char="•"/>
              </a:pPr>
              <a:r>
                <a:rPr lang="en-GB" sz="2400" dirty="0">
                  <a:latin typeface="Calibri" pitchFamily="34" charset="0"/>
                  <a:cs typeface="Calibri" pitchFamily="34" charset="0"/>
                </a:rPr>
                <a:t>Bio-Ethanol and Biomass Conversions</a:t>
              </a:r>
            </a:p>
            <a:p>
              <a:pPr marL="342900" indent="-342900" algn="l">
                <a:buFont typeface="Arial" pitchFamily="34" charset="0"/>
                <a:buChar char="•"/>
              </a:pPr>
              <a:r>
                <a:rPr lang="en-GB" sz="2400" dirty="0">
                  <a:latin typeface="Calibri" pitchFamily="34" charset="0"/>
                  <a:cs typeface="Calibri" pitchFamily="34" charset="0"/>
                </a:rPr>
                <a:t>Hybrid Biofuels (2</a:t>
              </a:r>
              <a:r>
                <a:rPr lang="en-GB" sz="2400" baseline="30000" dirty="0">
                  <a:latin typeface="Calibri" pitchFamily="34" charset="0"/>
                  <a:cs typeface="Calibri" pitchFamily="34" charset="0"/>
                </a:rPr>
                <a:t>nd</a:t>
              </a:r>
              <a:r>
                <a:rPr lang="en-GB" sz="2400" dirty="0">
                  <a:latin typeface="Calibri" pitchFamily="34" charset="0"/>
                  <a:cs typeface="Calibri" pitchFamily="34" charset="0"/>
                </a:rPr>
                <a:t> and 3</a:t>
              </a:r>
              <a:r>
                <a:rPr lang="en-GB" sz="2400" baseline="30000" dirty="0">
                  <a:latin typeface="Calibri" pitchFamily="34" charset="0"/>
                  <a:cs typeface="Calibri" pitchFamily="34" charset="0"/>
                </a:rPr>
                <a:t>rd</a:t>
              </a:r>
              <a:r>
                <a:rPr lang="en-GB" sz="2400" dirty="0">
                  <a:latin typeface="Calibri" pitchFamily="34" charset="0"/>
                  <a:cs typeface="Calibri" pitchFamily="34" charset="0"/>
                </a:rPr>
                <a:t> Generation)</a:t>
              </a:r>
            </a:p>
            <a:p>
              <a:pPr marL="342900" indent="-342900" algn="l">
                <a:buFont typeface="Arial" pitchFamily="34" charset="0"/>
                <a:buChar char="•"/>
              </a:pPr>
              <a:r>
                <a:rPr lang="en-GB" sz="2400" dirty="0">
                  <a:latin typeface="Calibri" pitchFamily="34" charset="0"/>
                  <a:cs typeface="Calibri" pitchFamily="34" charset="0"/>
                </a:rPr>
                <a:t>Biodiesel </a:t>
              </a:r>
              <a:r>
                <a:rPr lang="en-GB" sz="2400" dirty="0" smtClean="0">
                  <a:latin typeface="Calibri" pitchFamily="34" charset="0"/>
                  <a:cs typeface="Calibri" pitchFamily="34" charset="0"/>
                </a:rPr>
                <a:t> &amp; Bioenergy</a:t>
              </a:r>
              <a:endParaRPr lang="en-GB" sz="2400" dirty="0">
                <a:latin typeface="Calibri" pitchFamily="34" charset="0"/>
                <a:cs typeface="Calibri" pitchFamily="34" charset="0"/>
              </a:endParaRPr>
            </a:p>
            <a:p>
              <a:pPr marL="342900" indent="-342900" algn="l">
                <a:buFont typeface="Arial" pitchFamily="34" charset="0"/>
                <a:buChar char="•"/>
              </a:pPr>
              <a:r>
                <a:rPr lang="en-GB" sz="2400" dirty="0" smtClean="0">
                  <a:latin typeface="Calibri" pitchFamily="34" charset="0"/>
                  <a:cs typeface="Calibri" pitchFamily="34" charset="0"/>
                </a:rPr>
                <a:t>Hydrogen Economy</a:t>
              </a:r>
            </a:p>
            <a:p>
              <a:pPr marL="342900" indent="-342900" algn="l">
                <a:buFont typeface="Arial" pitchFamily="34" charset="0"/>
                <a:buChar char="•"/>
              </a:pPr>
              <a:r>
                <a:rPr lang="en-GB" sz="2400" dirty="0">
                  <a:latin typeface="Calibri" pitchFamily="34" charset="0"/>
                  <a:cs typeface="Calibri" pitchFamily="34" charset="0"/>
                </a:rPr>
                <a:t>Alternatives to PGM Catalysts</a:t>
              </a:r>
            </a:p>
            <a:p>
              <a:pPr marL="342900" indent="-342900" algn="l">
                <a:buFont typeface="Arial" pitchFamily="34" charset="0"/>
                <a:buChar char="•"/>
              </a:pPr>
              <a:r>
                <a:rPr lang="en-GB" sz="2400" dirty="0" smtClean="0">
                  <a:latin typeface="Calibri" pitchFamily="34" charset="0"/>
                  <a:cs typeface="Calibri" pitchFamily="34" charset="0"/>
                </a:rPr>
                <a:t>Industrial Hydrogenations</a:t>
              </a:r>
            </a:p>
            <a:p>
              <a:pPr marL="342900" indent="-342900" algn="l">
                <a:buFont typeface="Arial" pitchFamily="34" charset="0"/>
                <a:buChar char="•"/>
              </a:pPr>
              <a:r>
                <a:rPr lang="en-GB" sz="2400" dirty="0" smtClean="0">
                  <a:latin typeface="Calibri" pitchFamily="34" charset="0"/>
                  <a:cs typeface="Calibri" pitchFamily="34" charset="0"/>
                </a:rPr>
                <a:t>Low-Temperature Acid-Catalysis</a:t>
              </a:r>
            </a:p>
            <a:p>
              <a:pPr marL="342900" indent="-342900" algn="l">
                <a:buFont typeface="Arial" pitchFamily="34" charset="0"/>
                <a:buChar char="•"/>
              </a:pPr>
              <a:r>
                <a:rPr lang="en-GB" sz="2400" dirty="0" smtClean="0">
                  <a:latin typeface="Calibri" pitchFamily="34" charset="0"/>
                  <a:cs typeface="Calibri" pitchFamily="34" charset="0"/>
                </a:rPr>
                <a:t>Renewable Polymers</a:t>
              </a:r>
            </a:p>
          </p:txBody>
        </p:sp>
      </p:grpSp>
      <p:pic>
        <p:nvPicPr>
          <p:cNvPr id="31" name="Picture 30" descr="USaban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787794" y="4739257"/>
            <a:ext cx="2736029" cy="1893604"/>
          </a:xfrm>
          <a:prstGeom prst="rect">
            <a:avLst/>
          </a:prstGeom>
        </p:spPr>
      </p:pic>
      <p:pic>
        <p:nvPicPr>
          <p:cNvPr id="33" name="Picture 32" descr="Honewell_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518638" y="3553067"/>
            <a:ext cx="3956484" cy="720080"/>
          </a:xfrm>
          <a:prstGeom prst="rect">
            <a:avLst/>
          </a:prstGeom>
        </p:spPr>
      </p:pic>
      <p:pic>
        <p:nvPicPr>
          <p:cNvPr id="34" name="Picture 33" descr="gI_logo.gif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787794" y="3519407"/>
            <a:ext cx="2540000" cy="7874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3616554" y="13880017"/>
            <a:ext cx="4484873" cy="4811160"/>
            <a:chOff x="5578475" y="76200"/>
            <a:chExt cx="3567113" cy="3929063"/>
          </a:xfrm>
        </p:grpSpPr>
        <p:pic>
          <p:nvPicPr>
            <p:cNvPr id="53" name="Picture 3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5486" b="6926"/>
            <a:stretch>
              <a:fillRect/>
            </a:stretch>
          </p:blipFill>
          <p:spPr bwMode="auto">
            <a:xfrm>
              <a:off x="5580063" y="76200"/>
              <a:ext cx="3565525" cy="3929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4" name="Group 5"/>
            <p:cNvGrpSpPr>
              <a:grpSpLocks/>
            </p:cNvGrpSpPr>
            <p:nvPr/>
          </p:nvGrpSpPr>
          <p:grpSpPr bwMode="auto">
            <a:xfrm>
              <a:off x="5578475" y="836613"/>
              <a:ext cx="3421063" cy="2286000"/>
              <a:chOff x="3514" y="2205"/>
              <a:chExt cx="2155" cy="1440"/>
            </a:xfrm>
          </p:grpSpPr>
          <p:sp>
            <p:nvSpPr>
              <p:cNvPr id="55" name="Text Box 6"/>
              <p:cNvSpPr txBox="1">
                <a:spLocks noChangeArrowheads="1"/>
              </p:cNvSpPr>
              <p:nvPr/>
            </p:nvSpPr>
            <p:spPr bwMode="auto">
              <a:xfrm>
                <a:off x="3514" y="3158"/>
                <a:ext cx="999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000" b="1" dirty="0">
                    <a:solidFill>
                      <a:srgbClr val="00CC00"/>
                    </a:solidFill>
                  </a:rPr>
                  <a:t>Renewable energy</a:t>
                </a:r>
              </a:p>
            </p:txBody>
          </p:sp>
          <p:sp>
            <p:nvSpPr>
              <p:cNvPr id="56" name="Text Box 7"/>
              <p:cNvSpPr txBox="1">
                <a:spLocks noChangeArrowheads="1"/>
              </p:cNvSpPr>
              <p:nvPr/>
            </p:nvSpPr>
            <p:spPr bwMode="auto">
              <a:xfrm>
                <a:off x="3832" y="2205"/>
                <a:ext cx="1497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000" b="1" dirty="0">
                    <a:solidFill>
                      <a:srgbClr val="00CC00"/>
                    </a:solidFill>
                  </a:rPr>
                  <a:t>Clean drinking water</a:t>
                </a:r>
              </a:p>
            </p:txBody>
          </p:sp>
          <p:sp>
            <p:nvSpPr>
              <p:cNvPr id="57" name="Text Box 8"/>
              <p:cNvSpPr txBox="1">
                <a:spLocks noChangeArrowheads="1"/>
              </p:cNvSpPr>
              <p:nvPr/>
            </p:nvSpPr>
            <p:spPr bwMode="auto">
              <a:xfrm>
                <a:off x="4740" y="3203"/>
                <a:ext cx="929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000" b="1" dirty="0">
                    <a:solidFill>
                      <a:srgbClr val="00CC00"/>
                    </a:solidFill>
                  </a:rPr>
                  <a:t>CO</a:t>
                </a:r>
                <a:r>
                  <a:rPr lang="en-GB" sz="2000" b="1" baseline="-25000" dirty="0">
                    <a:solidFill>
                      <a:srgbClr val="00CC00"/>
                    </a:solidFill>
                  </a:rPr>
                  <a:t>2</a:t>
                </a:r>
                <a:r>
                  <a:rPr lang="en-GB" sz="2000" b="1" dirty="0">
                    <a:solidFill>
                      <a:srgbClr val="00CC00"/>
                    </a:solidFill>
                  </a:rPr>
                  <a:t> capture</a:t>
                </a:r>
              </a:p>
            </p:txBody>
          </p:sp>
          <p:sp>
            <p:nvSpPr>
              <p:cNvPr id="58" name="WordArt 9"/>
              <p:cNvSpPr>
                <a:spLocks noChangeArrowheads="1" noChangeShapeType="1" noTextEdit="1"/>
              </p:cNvSpPr>
              <p:nvPr/>
            </p:nvSpPr>
            <p:spPr bwMode="auto">
              <a:xfrm>
                <a:off x="4105" y="2749"/>
                <a:ext cx="1134" cy="385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</a:bodyPr>
              <a:lstStyle/>
              <a:p>
                <a:pPr algn="ctr"/>
                <a:r>
                  <a:rPr lang="en-GB" sz="3600" kern="1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Catalysis</a:t>
                </a: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1098030" y="37950425"/>
            <a:ext cx="5761037" cy="4048125"/>
            <a:chOff x="3059113" y="893763"/>
            <a:chExt cx="5761037" cy="4048125"/>
          </a:xfrm>
        </p:grpSpPr>
        <p:pic>
          <p:nvPicPr>
            <p:cNvPr id="59" name="Picture 4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613" y="1355725"/>
              <a:ext cx="4427537" cy="3295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60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99940563"/>
                </p:ext>
              </p:extLst>
            </p:nvPr>
          </p:nvGraphicFramePr>
          <p:xfrm>
            <a:off x="3132138" y="2133600"/>
            <a:ext cx="1008062" cy="776288"/>
          </p:xfrm>
          <a:graphic>
            <a:graphicData uri="http://schemas.openxmlformats.org/presentationml/2006/ole">
              <p:oleObj spid="_x0000_s1134" name="ACD/3D" r:id="rId11" imgW="2971429" imgH="2285714" progId="">
                <p:embed/>
              </p:oleObj>
            </a:graphicData>
          </a:graphic>
        </p:graphicFrame>
        <p:graphicFrame>
          <p:nvGraphicFramePr>
            <p:cNvPr id="61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702417583"/>
                </p:ext>
              </p:extLst>
            </p:nvPr>
          </p:nvGraphicFramePr>
          <p:xfrm>
            <a:off x="3130550" y="3644900"/>
            <a:ext cx="1008063" cy="714375"/>
          </p:xfrm>
          <a:graphic>
            <a:graphicData uri="http://schemas.openxmlformats.org/presentationml/2006/ole">
              <p:oleObj spid="_x0000_s1135" name="ACD/3D" r:id="rId12" imgW="2781688" imgH="1971950" progId="">
                <p:embed/>
              </p:oleObj>
            </a:graphicData>
          </a:graphic>
        </p:graphicFrame>
        <p:sp>
          <p:nvSpPr>
            <p:cNvPr id="62" name="Text Box 9"/>
            <p:cNvSpPr txBox="1">
              <a:spLocks noChangeArrowheads="1"/>
            </p:cNvSpPr>
            <p:nvPr/>
          </p:nvSpPr>
          <p:spPr bwMode="auto">
            <a:xfrm>
              <a:off x="3059113" y="2781300"/>
              <a:ext cx="1008062" cy="82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600" dirty="0">
                  <a:cs typeface="Arial" charset="0"/>
                </a:rPr>
                <a:t>Bio-Ethanol/Propanol</a:t>
              </a:r>
            </a:p>
          </p:txBody>
        </p:sp>
        <p:sp>
          <p:nvSpPr>
            <p:cNvPr id="63" name="Text Box 10"/>
            <p:cNvSpPr txBox="1">
              <a:spLocks noChangeArrowheads="1"/>
            </p:cNvSpPr>
            <p:nvPr/>
          </p:nvSpPr>
          <p:spPr bwMode="auto">
            <a:xfrm>
              <a:off x="3130550" y="4365625"/>
              <a:ext cx="1136177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600" dirty="0">
                  <a:cs typeface="Arial" charset="0"/>
                </a:rPr>
                <a:t>Ethene</a:t>
              </a:r>
            </a:p>
          </p:txBody>
        </p:sp>
        <p:sp>
          <p:nvSpPr>
            <p:cNvPr id="64" name="Text Box 23"/>
            <p:cNvSpPr txBox="1">
              <a:spLocks noChangeArrowheads="1"/>
            </p:cNvSpPr>
            <p:nvPr/>
          </p:nvSpPr>
          <p:spPr bwMode="auto">
            <a:xfrm>
              <a:off x="5545138" y="2074863"/>
              <a:ext cx="147426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400" b="1" dirty="0">
                  <a:solidFill>
                    <a:schemeClr val="bg1"/>
                  </a:solidFill>
                  <a:cs typeface="Arial" charset="0"/>
                </a:rPr>
                <a:t>Synergy</a:t>
              </a:r>
            </a:p>
          </p:txBody>
        </p:sp>
        <p:sp>
          <p:nvSpPr>
            <p:cNvPr id="65" name="Rectangle 46"/>
            <p:cNvSpPr>
              <a:spLocks noChangeArrowheads="1"/>
            </p:cNvSpPr>
            <p:nvPr/>
          </p:nvSpPr>
          <p:spPr bwMode="auto">
            <a:xfrm>
              <a:off x="6638925" y="893763"/>
              <a:ext cx="2168525" cy="457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400" dirty="0">
                  <a:solidFill>
                    <a:srgbClr val="FFFF00"/>
                  </a:solidFill>
                </a:rPr>
                <a:t>Mg</a:t>
              </a:r>
              <a:r>
                <a:rPr lang="en-GB" sz="2400" baseline="30000" dirty="0">
                  <a:solidFill>
                    <a:srgbClr val="FFFF00"/>
                  </a:solidFill>
                </a:rPr>
                <a:t>II</a:t>
              </a:r>
              <a:r>
                <a:rPr lang="en-GB" sz="2400" dirty="0">
                  <a:solidFill>
                    <a:srgbClr val="FF3300"/>
                  </a:solidFill>
                </a:rPr>
                <a:t>Si</a:t>
              </a:r>
              <a:r>
                <a:rPr lang="en-GB" sz="2400" baseline="30000" dirty="0">
                  <a:solidFill>
                    <a:srgbClr val="FF3300"/>
                  </a:solidFill>
                </a:rPr>
                <a:t>IV</a:t>
              </a:r>
              <a:r>
                <a:rPr lang="en-GB" sz="2400" dirty="0">
                  <a:solidFill>
                    <a:srgbClr val="0000FF"/>
                  </a:solidFill>
                </a:rPr>
                <a:t>Al</a:t>
              </a:r>
              <a:r>
                <a:rPr lang="en-GB" sz="2400" dirty="0">
                  <a:solidFill>
                    <a:srgbClr val="00FFFF"/>
                  </a:solidFill>
                </a:rPr>
                <a:t>P</a:t>
              </a:r>
              <a:r>
                <a:rPr lang="en-GB" sz="2400" dirty="0">
                  <a:solidFill>
                    <a:srgbClr val="FF00FF"/>
                  </a:solidFill>
                </a:rPr>
                <a:t>O</a:t>
              </a:r>
              <a:r>
                <a:rPr lang="en-GB" sz="2400" dirty="0">
                  <a:solidFill>
                    <a:schemeClr val="bg1"/>
                  </a:solidFill>
                </a:rPr>
                <a:t>-5</a:t>
              </a:r>
            </a:p>
          </p:txBody>
        </p:sp>
        <p:sp>
          <p:nvSpPr>
            <p:cNvPr id="66" name="AutoShape 48"/>
            <p:cNvSpPr>
              <a:spLocks noChangeArrowheads="1"/>
            </p:cNvSpPr>
            <p:nvPr/>
          </p:nvSpPr>
          <p:spPr bwMode="auto">
            <a:xfrm>
              <a:off x="3563938" y="981075"/>
              <a:ext cx="2520950" cy="1223963"/>
            </a:xfrm>
            <a:prstGeom prst="curvedDownArrow">
              <a:avLst>
                <a:gd name="adj1" fmla="val 12606"/>
                <a:gd name="adj2" fmla="val 82386"/>
                <a:gd name="adj3" fmla="val 36963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67" name="AutoShape 51"/>
            <p:cNvSpPr>
              <a:spLocks noChangeArrowheads="1"/>
            </p:cNvSpPr>
            <p:nvPr/>
          </p:nvSpPr>
          <p:spPr bwMode="auto">
            <a:xfrm rot="5400000">
              <a:off x="4211638" y="3286125"/>
              <a:ext cx="2160588" cy="1150937"/>
            </a:xfrm>
            <a:prstGeom prst="curvedDownArrow">
              <a:avLst>
                <a:gd name="adj1" fmla="val 11489"/>
                <a:gd name="adj2" fmla="val 75090"/>
                <a:gd name="adj3" fmla="val 36963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</p:grp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9247" y="5994686"/>
            <a:ext cx="358140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48742" y="6222842"/>
            <a:ext cx="3194695" cy="956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Rectangle 3"/>
          <p:cNvSpPr txBox="1">
            <a:spLocks noChangeArrowheads="1"/>
          </p:cNvSpPr>
          <p:nvPr/>
        </p:nvSpPr>
        <p:spPr bwMode="auto">
          <a:xfrm>
            <a:off x="14373725" y="9162902"/>
            <a:ext cx="8365082" cy="580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643" tIns="208822" rIns="417643" bIns="208822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70000"/>
              </a:spcAft>
              <a:buFontTx/>
              <a:buNone/>
              <a:defRPr sz="16000">
                <a:solidFill>
                  <a:schemeClr val="accent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3705134" indent="-1319636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har char="–"/>
              <a:defRPr sz="11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5568574" indent="-104410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1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7432018" indent="-104410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11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9396969" indent="-104410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1485184" indent="-1044108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+mn-lt"/>
                <a:ea typeface="+mn-ea"/>
              </a:defRPr>
            </a:lvl6pPr>
            <a:lvl7pPr marL="13573399" indent="-1044108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+mn-lt"/>
                <a:ea typeface="+mn-ea"/>
              </a:defRPr>
            </a:lvl7pPr>
            <a:lvl8pPr marL="15661615" indent="-1044108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+mn-lt"/>
                <a:ea typeface="+mn-ea"/>
              </a:defRPr>
            </a:lvl8pPr>
            <a:lvl9pPr marL="17749830" indent="-1044108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GB" sz="3600" dirty="0" smtClean="0">
                <a:solidFill>
                  <a:srgbClr val="323D43"/>
                </a:solidFill>
                <a:latin typeface="Calibri" pitchFamily="34" charset="0"/>
                <a:cs typeface="Calibri" pitchFamily="34" charset="0"/>
              </a:rPr>
              <a:t>Capitalising on Catalytic Synergy</a:t>
            </a:r>
          </a:p>
          <a:p>
            <a:pPr algn="ctr">
              <a:spcAft>
                <a:spcPts val="0"/>
              </a:spcAft>
            </a:pPr>
            <a:endParaRPr lang="en-GB" sz="3600" dirty="0" smtClean="0">
              <a:solidFill>
                <a:srgbClr val="323D43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323D43"/>
                </a:solidFill>
                <a:latin typeface="Calibri" pitchFamily="34" charset="0"/>
                <a:cs typeface="Calibri" pitchFamily="34" charset="0"/>
              </a:rPr>
              <a:t>Nature of framework and orientation of pore architecture (channels vs. cages) for controlling molecular transport</a:t>
            </a:r>
          </a:p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323D43"/>
                </a:solidFill>
                <a:latin typeface="Calibri" pitchFamily="34" charset="0"/>
                <a:cs typeface="Calibri" pitchFamily="34" charset="0"/>
              </a:rPr>
              <a:t>Precise location, electronic configuration and coordination geometry of active centres</a:t>
            </a:r>
          </a:p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323D43"/>
                </a:solidFill>
                <a:latin typeface="Calibri" pitchFamily="34" charset="0"/>
                <a:cs typeface="Calibri" pitchFamily="34" charset="0"/>
              </a:rPr>
              <a:t>Proximity of active sites for enabling transition-states and mechanistic pathways</a:t>
            </a:r>
          </a:p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323D43"/>
                </a:solidFill>
                <a:latin typeface="Calibri" pitchFamily="34" charset="0"/>
                <a:cs typeface="Calibri" pitchFamily="34" charset="0"/>
              </a:rPr>
              <a:t>Discrete single-sites for enhanced catalytic turnovers </a:t>
            </a:r>
          </a:p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323D43"/>
                </a:solidFill>
                <a:latin typeface="Calibri" pitchFamily="34" charset="0"/>
                <a:cs typeface="Calibri" pitchFamily="34" charset="0"/>
              </a:rPr>
              <a:t>Single-sites with specific function (e.g. redox vs. acid properties) for targeted catalysis</a:t>
            </a:r>
          </a:p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323D43"/>
                </a:solidFill>
                <a:latin typeface="Calibri" pitchFamily="34" charset="0"/>
                <a:cs typeface="Calibri" pitchFamily="34" charset="0"/>
              </a:rPr>
              <a:t>Designing active sites with an intrinsic role: e.g. substrate vs. oxidant binding for enhancing rates, facilitating diffusion, stabilizing transition-states and maximising atom efficiency (reduce waste).  </a:t>
            </a:r>
            <a:endParaRPr lang="en-GB" sz="2400" dirty="0">
              <a:solidFill>
                <a:srgbClr val="323D43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" name="Picture 5" descr="Suggestion_Figure_0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272" t="9831" b="5775"/>
          <a:stretch>
            <a:fillRect/>
          </a:stretch>
        </p:blipFill>
        <p:spPr bwMode="auto">
          <a:xfrm>
            <a:off x="9955411" y="16579726"/>
            <a:ext cx="3170396" cy="242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Rectangle 17"/>
          <p:cNvSpPr>
            <a:spLocks noChangeArrowheads="1"/>
          </p:cNvSpPr>
          <p:nvPr/>
        </p:nvSpPr>
        <p:spPr bwMode="auto">
          <a:xfrm>
            <a:off x="11739463" y="11909587"/>
            <a:ext cx="367778" cy="142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grpSp>
        <p:nvGrpSpPr>
          <p:cNvPr id="21" name="Group 20"/>
          <p:cNvGrpSpPr/>
          <p:nvPr/>
        </p:nvGrpSpPr>
        <p:grpSpPr>
          <a:xfrm>
            <a:off x="9379347" y="9843763"/>
            <a:ext cx="4069731" cy="3135563"/>
            <a:chOff x="9379347" y="10204906"/>
            <a:chExt cx="4241282" cy="3409363"/>
          </a:xfrm>
        </p:grpSpPr>
        <p:pic>
          <p:nvPicPr>
            <p:cNvPr id="72" name="Picture 13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9347" y="10204906"/>
              <a:ext cx="4241282" cy="3409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4" name="Text Box 20"/>
            <p:cNvSpPr txBox="1">
              <a:spLocks noChangeArrowheads="1"/>
            </p:cNvSpPr>
            <p:nvPr/>
          </p:nvSpPr>
          <p:spPr bwMode="auto">
            <a:xfrm>
              <a:off x="13101444" y="12331538"/>
              <a:ext cx="364574" cy="10089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000" b="1" dirty="0">
                  <a:cs typeface="Arial" pitchFamily="34" charset="0"/>
                </a:rPr>
                <a:t>C</a:t>
              </a:r>
            </a:p>
            <a:p>
              <a:r>
                <a:rPr lang="en-GB" sz="1000" b="1" dirty="0">
                  <a:cs typeface="Arial" pitchFamily="34" charset="0"/>
                </a:rPr>
                <a:t>O</a:t>
              </a:r>
            </a:p>
            <a:p>
              <a:r>
                <a:rPr lang="en-GB" sz="1000" b="1" dirty="0">
                  <a:cs typeface="Arial" pitchFamily="34" charset="0"/>
                </a:rPr>
                <a:t>Si</a:t>
              </a:r>
            </a:p>
            <a:p>
              <a:r>
                <a:rPr lang="en-GB" sz="1000" b="1" dirty="0">
                  <a:cs typeface="Arial" pitchFamily="34" charset="0"/>
                </a:rPr>
                <a:t>H</a:t>
              </a:r>
            </a:p>
            <a:p>
              <a:r>
                <a:rPr lang="en-GB" sz="1000" b="1" dirty="0">
                  <a:cs typeface="Arial" pitchFamily="34" charset="0"/>
                </a:rPr>
                <a:t>N</a:t>
              </a:r>
            </a:p>
          </p:txBody>
        </p:sp>
        <p:pic>
          <p:nvPicPr>
            <p:cNvPr id="75" name="Picture 21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9655" y="12331538"/>
              <a:ext cx="213782" cy="935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" name="Rectangle 15"/>
            <p:cNvSpPr>
              <a:spLocks noChangeArrowheads="1"/>
            </p:cNvSpPr>
            <p:nvPr/>
          </p:nvSpPr>
          <p:spPr bwMode="auto">
            <a:xfrm>
              <a:off x="11172627" y="11743786"/>
              <a:ext cx="719137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79" name="Rectangle 16"/>
            <p:cNvSpPr>
              <a:spLocks noChangeArrowheads="1"/>
            </p:cNvSpPr>
            <p:nvPr/>
          </p:nvSpPr>
          <p:spPr bwMode="auto">
            <a:xfrm>
              <a:off x="10963523" y="11959685"/>
              <a:ext cx="264667" cy="142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pic>
          <p:nvPicPr>
            <p:cNvPr id="73" name="Picture 18"/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7539" y="11755190"/>
              <a:ext cx="1240699" cy="378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7579147" y="20900205"/>
            <a:ext cx="15337704" cy="9793090"/>
            <a:chOff x="6896425" y="20900205"/>
            <a:chExt cx="15337704" cy="9793090"/>
          </a:xfrm>
        </p:grpSpPr>
        <p:grpSp>
          <p:nvGrpSpPr>
            <p:cNvPr id="24" name="Group 23"/>
            <p:cNvGrpSpPr/>
            <p:nvPr/>
          </p:nvGrpSpPr>
          <p:grpSpPr>
            <a:xfrm>
              <a:off x="6896425" y="20900205"/>
              <a:ext cx="15337704" cy="9793090"/>
              <a:chOff x="79515" y="579437"/>
              <a:chExt cx="9150404" cy="5586413"/>
            </a:xfrm>
          </p:grpSpPr>
          <p:sp>
            <p:nvSpPr>
              <p:cNvPr id="83" name="Content Placeholder 2"/>
              <p:cNvSpPr txBox="1">
                <a:spLocks/>
              </p:cNvSpPr>
              <p:nvPr/>
            </p:nvSpPr>
            <p:spPr bwMode="auto">
              <a:xfrm>
                <a:off x="3197454" y="579437"/>
                <a:ext cx="3240088" cy="2998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spcAft>
                    <a:spcPts val="2400"/>
                  </a:spcAft>
                  <a:buClr>
                    <a:schemeClr val="tx2"/>
                  </a:buClr>
                  <a:buSzPct val="50000"/>
                </a:pPr>
                <a:r>
                  <a:rPr lang="en-GB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Photo-catalytic Oxidation of </a:t>
                </a:r>
                <a:r>
                  <a:rPr lang="en-GB" b="1" dirty="0" smtClean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Water</a:t>
                </a:r>
              </a:p>
              <a:p>
                <a:pPr algn="ctr">
                  <a:spcBef>
                    <a:spcPct val="20000"/>
                  </a:spcBef>
                  <a:spcAft>
                    <a:spcPts val="2400"/>
                  </a:spcAft>
                  <a:buClr>
                    <a:schemeClr val="tx2"/>
                  </a:buClr>
                  <a:buSzPct val="50000"/>
                </a:pPr>
                <a:endParaRPr lang="en-GB" sz="2000" b="1" dirty="0" smtClean="0">
                  <a:solidFill>
                    <a:schemeClr val="tx2">
                      <a:lumMod val="90000"/>
                      <a:lumOff val="10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algn="ctr">
                  <a:spcBef>
                    <a:spcPct val="20000"/>
                  </a:spcBef>
                  <a:spcAft>
                    <a:spcPts val="2400"/>
                  </a:spcAft>
                  <a:buClr>
                    <a:schemeClr val="tx2"/>
                  </a:buClr>
                  <a:buSzPct val="50000"/>
                </a:pPr>
                <a:endParaRPr lang="en-GB" sz="1800" b="1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algn="ctr">
                  <a:spcBef>
                    <a:spcPct val="20000"/>
                  </a:spcBef>
                  <a:spcAft>
                    <a:spcPts val="2400"/>
                  </a:spcAft>
                  <a:buClr>
                    <a:schemeClr val="tx2"/>
                  </a:buClr>
                  <a:buSzPct val="50000"/>
                </a:pPr>
                <a:endParaRPr lang="en-GB" sz="1800" b="1" dirty="0" smtClean="0">
                  <a:solidFill>
                    <a:schemeClr val="tx2">
                      <a:lumMod val="90000"/>
                      <a:lumOff val="10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algn="ctr">
                  <a:spcBef>
                    <a:spcPct val="20000"/>
                  </a:spcBef>
                  <a:spcAft>
                    <a:spcPts val="2400"/>
                  </a:spcAft>
                  <a:buClr>
                    <a:schemeClr val="tx2"/>
                  </a:buClr>
                  <a:buSzPct val="50000"/>
                </a:pPr>
                <a:endParaRPr lang="en-GB" sz="1800" b="1" dirty="0" smtClean="0">
                  <a:solidFill>
                    <a:schemeClr val="tx2">
                      <a:lumMod val="90000"/>
                      <a:lumOff val="10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>
                  <a:spcBef>
                    <a:spcPct val="215000"/>
                  </a:spcBef>
                </a:pPr>
                <a:endParaRPr lang="en-GB" dirty="0" smtClean="0">
                  <a:solidFill>
                    <a:srgbClr val="0066FF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>
                  <a:spcBef>
                    <a:spcPct val="215000"/>
                  </a:spcBef>
                </a:pPr>
                <a:r>
                  <a:rPr lang="en-GB" dirty="0" smtClean="0">
                    <a:solidFill>
                      <a:srgbClr val="0066FF"/>
                    </a:solidFill>
                    <a:latin typeface="Calibri" pitchFamily="34" charset="0"/>
                    <a:cs typeface="Calibri" pitchFamily="34" charset="0"/>
                  </a:rPr>
                  <a:t>      H</a:t>
                </a:r>
                <a:r>
                  <a:rPr lang="en-GB" baseline="-25000" dirty="0" smtClean="0">
                    <a:solidFill>
                      <a:srgbClr val="0066FF"/>
                    </a:solidFill>
                    <a:latin typeface="Calibri" pitchFamily="34" charset="0"/>
                    <a:cs typeface="Calibri" pitchFamily="34" charset="0"/>
                  </a:rPr>
                  <a:t>2</a:t>
                </a:r>
                <a:r>
                  <a:rPr lang="en-GB" dirty="0" smtClean="0">
                    <a:solidFill>
                      <a:srgbClr val="0066FF"/>
                    </a:solidFill>
                    <a:latin typeface="Calibri" pitchFamily="34" charset="0"/>
                    <a:cs typeface="Calibri" pitchFamily="34" charset="0"/>
                  </a:rPr>
                  <a:t>Storage </a:t>
                </a:r>
                <a:r>
                  <a:rPr lang="en-GB" dirty="0">
                    <a:solidFill>
                      <a:srgbClr val="0066FF"/>
                    </a:solidFill>
                    <a:latin typeface="Calibri" pitchFamily="34" charset="0"/>
                    <a:cs typeface="Calibri" pitchFamily="34" charset="0"/>
                  </a:rPr>
                  <a:t>and CO</a:t>
                </a:r>
                <a:r>
                  <a:rPr lang="en-GB" baseline="-25000" dirty="0">
                    <a:solidFill>
                      <a:srgbClr val="0066FF"/>
                    </a:solidFill>
                    <a:latin typeface="Calibri" pitchFamily="34" charset="0"/>
                    <a:cs typeface="Calibri" pitchFamily="34" charset="0"/>
                  </a:rPr>
                  <a:t>2</a:t>
                </a:r>
                <a:r>
                  <a:rPr lang="en-GB" dirty="0">
                    <a:solidFill>
                      <a:srgbClr val="0066FF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GB" dirty="0" smtClean="0">
                    <a:solidFill>
                      <a:srgbClr val="0066FF"/>
                    </a:solidFill>
                    <a:latin typeface="Calibri" pitchFamily="34" charset="0"/>
                    <a:cs typeface="Calibri" pitchFamily="34" charset="0"/>
                  </a:rPr>
                  <a:t>capture</a:t>
                </a:r>
              </a:p>
              <a:p>
                <a:pPr>
                  <a:spcBef>
                    <a:spcPct val="20000"/>
                  </a:spcBef>
                </a:pPr>
                <a:r>
                  <a:rPr lang="en-GB" dirty="0" smtClean="0">
                    <a:solidFill>
                      <a:srgbClr val="0066FF"/>
                    </a:solidFill>
                    <a:latin typeface="Calibri" pitchFamily="34" charset="0"/>
                    <a:cs typeface="Calibri" pitchFamily="34" charset="0"/>
                  </a:rPr>
                  <a:t>Gas release mechanisms </a:t>
                </a:r>
              </a:p>
              <a:p>
                <a:pPr algn="ctr">
                  <a:spcBef>
                    <a:spcPct val="20000"/>
                  </a:spcBef>
                  <a:spcAft>
                    <a:spcPts val="2400"/>
                  </a:spcAft>
                  <a:buClr>
                    <a:schemeClr val="tx2"/>
                  </a:buClr>
                  <a:buSzPct val="50000"/>
                </a:pPr>
                <a:endParaRPr lang="en-GB" sz="1800" b="1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" name="Rounded Rectangle 83"/>
              <p:cNvSpPr/>
              <p:nvPr/>
            </p:nvSpPr>
            <p:spPr>
              <a:xfrm>
                <a:off x="3966351" y="4725144"/>
                <a:ext cx="1440160" cy="914400"/>
              </a:xfrm>
              <a:prstGeom prst="roundRect">
                <a:avLst/>
              </a:prstGeom>
              <a:gradFill>
                <a:gsLst>
                  <a:gs pos="0">
                    <a:schemeClr val="bg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</a:gra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3600" b="1" dirty="0">
                    <a:ln w="1905"/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 pitchFamily="34" charset="0"/>
                    <a:cs typeface="Calibri" pitchFamily="34" charset="0"/>
                  </a:rPr>
                  <a:t>Synergy</a:t>
                </a:r>
              </a:p>
            </p:txBody>
          </p:sp>
          <p:sp>
            <p:nvSpPr>
              <p:cNvPr id="92" name="Rounded Rectangle 91"/>
              <p:cNvSpPr/>
              <p:nvPr/>
            </p:nvSpPr>
            <p:spPr>
              <a:xfrm>
                <a:off x="250825" y="4005263"/>
                <a:ext cx="2952750" cy="2160587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p3d extrusionH="57150">
                  <a:bevelT w="38100" h="38100"/>
                </a:sp3d>
              </a:bodyPr>
              <a:lstStyle/>
              <a:p>
                <a:pPr indent="177800" algn="ctr"/>
                <a:r>
                  <a:rPr lang="en-GB" sz="2800" u="sng" dirty="0">
                    <a:solidFill>
                      <a:schemeClr val="tx1"/>
                    </a:solidFill>
                    <a:latin typeface="Calibri" pitchFamily="34" charset="0"/>
                  </a:rPr>
                  <a:t>MOFs and ZIFS</a:t>
                </a:r>
              </a:p>
              <a:p>
                <a:pPr indent="177800" algn="l"/>
                <a:endParaRPr lang="en-GB" sz="2400" u="sng" dirty="0">
                  <a:solidFill>
                    <a:schemeClr val="tx1"/>
                  </a:solidFill>
                  <a:latin typeface="Calibri" pitchFamily="34" charset="0"/>
                </a:endParaRPr>
              </a:p>
              <a:p>
                <a:pPr indent="177800" algn="l">
                  <a:spcAft>
                    <a:spcPct val="50000"/>
                  </a:spcAft>
                  <a:buFont typeface="Wingdings" pitchFamily="2" charset="2"/>
                  <a:buChar char="§"/>
                </a:pPr>
                <a:r>
                  <a:rPr lang="en-GB" sz="2400" dirty="0">
                    <a:solidFill>
                      <a:schemeClr val="tx1"/>
                    </a:solidFill>
                    <a:latin typeface="Calibri" pitchFamily="34" charset="0"/>
                  </a:rPr>
                  <a:t>Hierarchical formation of pores (4 different cavity sizes) </a:t>
                </a:r>
              </a:p>
              <a:p>
                <a:pPr indent="177800" algn="l">
                  <a:spcAft>
                    <a:spcPct val="50000"/>
                  </a:spcAft>
                  <a:buFont typeface="Wingdings" pitchFamily="2" charset="2"/>
                  <a:buChar char="§"/>
                </a:pPr>
                <a:r>
                  <a:rPr lang="en-GB" sz="2400" dirty="0">
                    <a:solidFill>
                      <a:schemeClr val="tx1"/>
                    </a:solidFill>
                    <a:latin typeface="Calibri" pitchFamily="34" charset="0"/>
                  </a:rPr>
                  <a:t>High tunability from organic linkers and metal centres </a:t>
                </a:r>
              </a:p>
              <a:p>
                <a:pPr indent="177800" algn="l">
                  <a:spcAft>
                    <a:spcPct val="50000"/>
                  </a:spcAft>
                  <a:buFont typeface="Wingdings" pitchFamily="2" charset="2"/>
                  <a:buChar char="§"/>
                </a:pPr>
                <a:r>
                  <a:rPr lang="en-GB" sz="2400" dirty="0">
                    <a:solidFill>
                      <a:schemeClr val="tx1"/>
                    </a:solidFill>
                    <a:latin typeface="Calibri" pitchFamily="34" charset="0"/>
                  </a:rPr>
                  <a:t>Potential for functionalization and selectivity control</a:t>
                </a:r>
              </a:p>
            </p:txBody>
          </p:sp>
          <p:sp>
            <p:nvSpPr>
              <p:cNvPr id="85" name="Right Arrow 84"/>
              <p:cNvSpPr/>
              <p:nvPr/>
            </p:nvSpPr>
            <p:spPr>
              <a:xfrm>
                <a:off x="3239383" y="5060950"/>
                <a:ext cx="684212" cy="312738"/>
              </a:xfrm>
              <a:prstGeom prst="rightArrow">
                <a:avLst>
                  <a:gd name="adj1" fmla="val 27617"/>
                  <a:gd name="adj2" fmla="val 6584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86" name="Right Arrow 85"/>
              <p:cNvSpPr/>
              <p:nvPr/>
            </p:nvSpPr>
            <p:spPr>
              <a:xfrm rot="16200000">
                <a:off x="4547997" y="4281488"/>
                <a:ext cx="314325" cy="285750"/>
              </a:xfrm>
              <a:prstGeom prst="rightArrow">
                <a:avLst>
                  <a:gd name="adj1" fmla="val 38565"/>
                  <a:gd name="adj2" fmla="val 5762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87" name="Right Arrow 86"/>
              <p:cNvSpPr/>
              <p:nvPr/>
            </p:nvSpPr>
            <p:spPr>
              <a:xfrm rot="10800000">
                <a:off x="5409652" y="5045075"/>
                <a:ext cx="684213" cy="312738"/>
              </a:xfrm>
              <a:prstGeom prst="rightArrow">
                <a:avLst>
                  <a:gd name="adj1" fmla="val 27617"/>
                  <a:gd name="adj2" fmla="val 6584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89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50825" y="1243013"/>
                <a:ext cx="2635250" cy="2293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1" name="Text Box 5"/>
              <p:cNvSpPr txBox="1">
                <a:spLocks noChangeArrowheads="1"/>
              </p:cNvSpPr>
              <p:nvPr/>
            </p:nvSpPr>
            <p:spPr bwMode="auto">
              <a:xfrm>
                <a:off x="79515" y="3578026"/>
                <a:ext cx="2808288" cy="210683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GB" sz="1800" b="1" dirty="0">
                    <a:latin typeface="Calibri" pitchFamily="34" charset="0"/>
                    <a:cs typeface="Arial" pitchFamily="34" charset="0"/>
                  </a:rPr>
                  <a:t>MOF-500</a:t>
                </a:r>
                <a:r>
                  <a:rPr lang="en-GB" sz="1800" dirty="0">
                    <a:latin typeface="Calibri" pitchFamily="34" charset="0"/>
                    <a:cs typeface="Arial" pitchFamily="34" charset="0"/>
                  </a:rPr>
                  <a:t> - [(Fe</a:t>
                </a:r>
                <a:r>
                  <a:rPr lang="en-GB" sz="1800" baseline="-25000" dirty="0">
                    <a:latin typeface="Calibri" pitchFamily="34" charset="0"/>
                    <a:cs typeface="Arial" pitchFamily="34" charset="0"/>
                  </a:rPr>
                  <a:t>3</a:t>
                </a:r>
                <a:r>
                  <a:rPr lang="en-GB" sz="1800" dirty="0">
                    <a:latin typeface="Calibri" pitchFamily="34" charset="0"/>
                    <a:cs typeface="Arial" pitchFamily="34" charset="0"/>
                  </a:rPr>
                  <a:t>O)</a:t>
                </a:r>
                <a:r>
                  <a:rPr lang="en-GB" sz="1800" baseline="-25000" dirty="0">
                    <a:latin typeface="Calibri" pitchFamily="34" charset="0"/>
                    <a:cs typeface="Arial" pitchFamily="34" charset="0"/>
                  </a:rPr>
                  <a:t>4</a:t>
                </a:r>
                <a:r>
                  <a:rPr lang="en-GB" sz="1800" dirty="0">
                    <a:latin typeface="Calibri" pitchFamily="34" charset="0"/>
                    <a:cs typeface="Arial" pitchFamily="34" charset="0"/>
                  </a:rPr>
                  <a:t> (SO</a:t>
                </a:r>
                <a:r>
                  <a:rPr lang="en-GB" sz="1800" baseline="-25000" dirty="0">
                    <a:latin typeface="Calibri" pitchFamily="34" charset="0"/>
                    <a:cs typeface="Arial" pitchFamily="34" charset="0"/>
                  </a:rPr>
                  <a:t>4</a:t>
                </a:r>
                <a:r>
                  <a:rPr lang="en-GB" sz="1800" dirty="0">
                    <a:latin typeface="Calibri" pitchFamily="34" charset="0"/>
                    <a:cs typeface="Arial" pitchFamily="34" charset="0"/>
                  </a:rPr>
                  <a:t>)</a:t>
                </a:r>
                <a:r>
                  <a:rPr lang="en-GB" sz="1800" baseline="-25000" dirty="0">
                    <a:latin typeface="Calibri" pitchFamily="34" charset="0"/>
                    <a:cs typeface="Arial" pitchFamily="34" charset="0"/>
                  </a:rPr>
                  <a:t>12</a:t>
                </a:r>
                <a:r>
                  <a:rPr lang="en-GB" sz="1800" dirty="0">
                    <a:latin typeface="Calibri" pitchFamily="34" charset="0"/>
                    <a:cs typeface="Arial" pitchFamily="34" charset="0"/>
                  </a:rPr>
                  <a:t>(BPDC)</a:t>
                </a:r>
                <a:r>
                  <a:rPr lang="en-GB" sz="1800" baseline="-25000" dirty="0">
                    <a:latin typeface="Calibri" pitchFamily="34" charset="0"/>
                    <a:cs typeface="Arial" pitchFamily="34" charset="0"/>
                  </a:rPr>
                  <a:t>6</a:t>
                </a:r>
                <a:r>
                  <a:rPr lang="en-GB" sz="1800" dirty="0">
                    <a:latin typeface="Calibri" pitchFamily="34" charset="0"/>
                    <a:cs typeface="Arial" pitchFamily="34" charset="0"/>
                  </a:rPr>
                  <a:t> (BPE)</a:t>
                </a:r>
                <a:r>
                  <a:rPr lang="en-GB" sz="1800" baseline="-25000" dirty="0">
                    <a:latin typeface="Calibri" pitchFamily="34" charset="0"/>
                    <a:cs typeface="Arial" pitchFamily="34" charset="0"/>
                  </a:rPr>
                  <a:t>6</a:t>
                </a:r>
                <a:r>
                  <a:rPr lang="en-GB" sz="1800" dirty="0">
                    <a:latin typeface="Calibri" pitchFamily="34" charset="0"/>
                    <a:cs typeface="Arial" pitchFamily="34" charset="0"/>
                  </a:rPr>
                  <a:t>]</a:t>
                </a:r>
                <a:endParaRPr lang="en-GB" sz="1800" baseline="30000" dirty="0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93" name="Rounded Rectangle 92"/>
              <p:cNvSpPr/>
              <p:nvPr/>
            </p:nvSpPr>
            <p:spPr>
              <a:xfrm>
                <a:off x="6178355" y="4022725"/>
                <a:ext cx="2879725" cy="2143125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p3d extrusionH="57150">
                  <a:bevelT w="38100" h="38100"/>
                </a:sp3d>
              </a:bodyPr>
              <a:lstStyle/>
              <a:p>
                <a:pPr indent="177800" algn="ctr">
                  <a:spcBef>
                    <a:spcPts val="300"/>
                  </a:spcBef>
                </a:pPr>
                <a:r>
                  <a:rPr lang="en-GB" sz="2800" u="sng" dirty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Metal Fluorophosphates</a:t>
                </a:r>
              </a:p>
              <a:p>
                <a:pPr indent="177800" algn="ctr">
                  <a:spcBef>
                    <a:spcPts val="300"/>
                  </a:spcBef>
                </a:pPr>
                <a:endParaRPr lang="en-GB" sz="2400" u="sng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endParaRPr>
              </a:p>
              <a:p>
                <a:pPr indent="177800" algn="l">
                  <a:spcBef>
                    <a:spcPts val="300"/>
                  </a:spcBef>
                  <a:spcAft>
                    <a:spcPct val="50000"/>
                  </a:spcAft>
                  <a:buFont typeface="Wingdings" pitchFamily="2" charset="2"/>
                  <a:buChar char="§"/>
                </a:pPr>
                <a:r>
                  <a:rPr lang="en-GB" sz="2400" dirty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Stabilization of complex anions in open-framework phosphate architectures (M = Mn</a:t>
                </a:r>
                <a:r>
                  <a:rPr lang="en-GB" sz="2400" baseline="30000" dirty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3+</a:t>
                </a:r>
                <a:r>
                  <a:rPr lang="en-GB" sz="2400" dirty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, Fe</a:t>
                </a:r>
                <a:r>
                  <a:rPr lang="en-GB" sz="2400" baseline="30000" dirty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3+</a:t>
                </a:r>
                <a:r>
                  <a:rPr lang="en-GB" sz="2400" dirty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, Co</a:t>
                </a:r>
                <a:r>
                  <a:rPr lang="en-GB" sz="2400" baseline="30000" dirty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2+</a:t>
                </a:r>
                <a:r>
                  <a:rPr lang="en-GB" sz="2400" dirty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, Cu</a:t>
                </a:r>
                <a:r>
                  <a:rPr lang="en-GB" sz="2400" baseline="30000" dirty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2</a:t>
                </a:r>
                <a:r>
                  <a:rPr lang="en-GB" sz="2400" baseline="30000" dirty="0" smtClean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+</a:t>
                </a:r>
                <a:r>
                  <a:rPr lang="en-GB" sz="2400" dirty="0" smtClean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 etc.</a:t>
                </a:r>
                <a:endParaRPr lang="en-GB" sz="2400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endParaRPr>
              </a:p>
              <a:p>
                <a:pPr indent="177800" algn="l">
                  <a:spcBef>
                    <a:spcPts val="300"/>
                  </a:spcBef>
                  <a:spcAft>
                    <a:spcPct val="50000"/>
                  </a:spcAft>
                  <a:buFont typeface="Wingdings" pitchFamily="2" charset="2"/>
                  <a:buChar char="§"/>
                </a:pPr>
                <a:r>
                  <a:rPr lang="en-GB" sz="2400" dirty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High fluorine content</a:t>
                </a:r>
              </a:p>
              <a:p>
                <a:pPr indent="177800" algn="l">
                  <a:spcBef>
                    <a:spcPts val="300"/>
                  </a:spcBef>
                  <a:spcAft>
                    <a:spcPct val="50000"/>
                  </a:spcAft>
                  <a:buFont typeface="Wingdings" pitchFamily="2" charset="2"/>
                  <a:buChar char="§"/>
                </a:pPr>
                <a:r>
                  <a:rPr lang="en-GB" sz="2400" dirty="0" smtClean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Multi-metallic </a:t>
                </a:r>
                <a:r>
                  <a:rPr lang="en-GB" sz="2400" dirty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combinations</a:t>
                </a:r>
              </a:p>
            </p:txBody>
          </p:sp>
          <p:sp>
            <p:nvSpPr>
              <p:cNvPr id="94" name="Text Box 5"/>
              <p:cNvSpPr txBox="1">
                <a:spLocks noChangeArrowheads="1"/>
              </p:cNvSpPr>
              <p:nvPr/>
            </p:nvSpPr>
            <p:spPr bwMode="auto">
              <a:xfrm>
                <a:off x="6026344" y="3556000"/>
                <a:ext cx="3203575" cy="368696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GB" altLang="ja-JP" sz="1800" dirty="0">
                    <a:latin typeface="Calibri" pitchFamily="34" charset="0"/>
                    <a:ea typeface="MS PGothic" pitchFamily="34" charset="-128"/>
                  </a:rPr>
                  <a:t>S</a:t>
                </a:r>
                <a:r>
                  <a:rPr lang="en-GB" altLang="ja-JP" sz="1800" dirty="0" smtClean="0">
                    <a:latin typeface="Calibri" pitchFamily="34" charset="0"/>
                    <a:ea typeface="MS PGothic" pitchFamily="34" charset="-128"/>
                  </a:rPr>
                  <a:t>quare </a:t>
                </a:r>
                <a:r>
                  <a:rPr lang="en-GB" altLang="ja-JP" sz="1800" dirty="0">
                    <a:latin typeface="Calibri" pitchFamily="34" charset="0"/>
                    <a:ea typeface="MS PGothic" pitchFamily="34" charset="-128"/>
                  </a:rPr>
                  <a:t>planar Au anions in channels of </a:t>
                </a:r>
                <a:r>
                  <a:rPr lang="en-US" altLang="ja-JP" sz="1800" dirty="0">
                    <a:latin typeface="Calibri" pitchFamily="34" charset="0"/>
                    <a:ea typeface="MS PGothic" pitchFamily="34" charset="-128"/>
                  </a:rPr>
                  <a:t>copper chloropyrophosphates.</a:t>
                </a:r>
                <a:r>
                  <a:rPr lang="en-GB" altLang="ja-JP" sz="1800" dirty="0">
                    <a:latin typeface="Calibri" pitchFamily="34" charset="0"/>
                    <a:ea typeface="MS PGothic" pitchFamily="34" charset="-128"/>
                  </a:rPr>
                  <a:t> [Cu</a:t>
                </a:r>
                <a:r>
                  <a:rPr lang="en-GB" altLang="ja-JP" sz="1800" baseline="-25000" dirty="0">
                    <a:latin typeface="Calibri" pitchFamily="34" charset="0"/>
                    <a:ea typeface="MS PGothic" pitchFamily="34" charset="-128"/>
                  </a:rPr>
                  <a:t>6</a:t>
                </a:r>
                <a:r>
                  <a:rPr lang="en-GB" altLang="ja-JP" sz="1800" dirty="0">
                    <a:latin typeface="Calibri" pitchFamily="34" charset="0"/>
                    <a:ea typeface="MS PGothic" pitchFamily="34" charset="-128"/>
                  </a:rPr>
                  <a:t>(P</a:t>
                </a:r>
                <a:r>
                  <a:rPr lang="en-GB" altLang="ja-JP" sz="1800" baseline="-25000" dirty="0">
                    <a:latin typeface="Calibri" pitchFamily="34" charset="0"/>
                    <a:ea typeface="MS PGothic" pitchFamily="34" charset="-128"/>
                  </a:rPr>
                  <a:t>2</a:t>
                </a:r>
                <a:r>
                  <a:rPr lang="en-GB" altLang="ja-JP" sz="1800" dirty="0">
                    <a:latin typeface="Calibri" pitchFamily="34" charset="0"/>
                    <a:ea typeface="MS PGothic" pitchFamily="34" charset="-128"/>
                  </a:rPr>
                  <a:t>O</a:t>
                </a:r>
                <a:r>
                  <a:rPr lang="en-GB" altLang="ja-JP" sz="1800" baseline="-25000" dirty="0">
                    <a:latin typeface="Calibri" pitchFamily="34" charset="0"/>
                    <a:ea typeface="MS PGothic" pitchFamily="34" charset="-128"/>
                  </a:rPr>
                  <a:t>7</a:t>
                </a:r>
                <a:r>
                  <a:rPr lang="en-GB" altLang="ja-JP" sz="1800" dirty="0">
                    <a:latin typeface="Calibri" pitchFamily="34" charset="0"/>
                    <a:ea typeface="MS PGothic" pitchFamily="34" charset="-128"/>
                  </a:rPr>
                  <a:t>)4Cl</a:t>
                </a:r>
                <a:r>
                  <a:rPr lang="en-GB" altLang="ja-JP" sz="1800" baseline="-25000" dirty="0">
                    <a:latin typeface="Calibri" pitchFamily="34" charset="0"/>
                    <a:ea typeface="MS PGothic" pitchFamily="34" charset="-128"/>
                  </a:rPr>
                  <a:t>3</a:t>
                </a:r>
                <a:r>
                  <a:rPr lang="en-GB" altLang="ja-JP" sz="1800" dirty="0">
                    <a:latin typeface="Calibri" pitchFamily="34" charset="0"/>
                    <a:ea typeface="MS PGothic" pitchFamily="34" charset="-128"/>
                  </a:rPr>
                  <a:t>][MX</a:t>
                </a:r>
                <a:r>
                  <a:rPr lang="en-GB" altLang="ja-JP" sz="1800" baseline="-25000" dirty="0">
                    <a:latin typeface="Calibri" pitchFamily="34" charset="0"/>
                    <a:ea typeface="MS PGothic" pitchFamily="34" charset="-128"/>
                  </a:rPr>
                  <a:t>4</a:t>
                </a:r>
                <a:r>
                  <a:rPr lang="en-GB" altLang="ja-JP" sz="1800" dirty="0">
                    <a:latin typeface="Calibri" pitchFamily="34" charset="0"/>
                    <a:ea typeface="MS PGothic" pitchFamily="34" charset="-128"/>
                  </a:rPr>
                  <a:t>] </a:t>
                </a:r>
                <a:endParaRPr lang="en-GB" sz="1800" dirty="0">
                  <a:latin typeface="Calibri" pitchFamily="34" charset="0"/>
                </a:endParaRPr>
              </a:p>
            </p:txBody>
          </p:sp>
          <p:pic>
            <p:nvPicPr>
              <p:cNvPr id="95" name="Picture 4" descr="fig2structures.png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1983" t="52391" r="21568"/>
              <a:stretch>
                <a:fillRect/>
              </a:stretch>
            </p:blipFill>
            <p:spPr bwMode="auto">
              <a:xfrm>
                <a:off x="6560538" y="1030783"/>
                <a:ext cx="2583462" cy="2465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7" name="Picture 96"/>
            <p:cNvPicPr/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4520" y="21404263"/>
              <a:ext cx="6787738" cy="460806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7" name="Picture 16" descr="PtRu5SnPh2_Fi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08" t="5367" r="14337"/>
          <a:stretch>
            <a:fillRect/>
          </a:stretch>
        </p:blipFill>
        <p:spPr bwMode="auto">
          <a:xfrm>
            <a:off x="10387459" y="13627398"/>
            <a:ext cx="2224368" cy="247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catvid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04846" y="15499606"/>
            <a:ext cx="5167305" cy="293325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5038961" y="16903239"/>
            <a:ext cx="2328863" cy="2017713"/>
            <a:chOff x="314325" y="1887538"/>
            <a:chExt cx="2328863" cy="2017713"/>
          </a:xfrm>
        </p:grpSpPr>
        <p:grpSp>
          <p:nvGrpSpPr>
            <p:cNvPr id="82" name="Group 4"/>
            <p:cNvGrpSpPr>
              <a:grpSpLocks/>
            </p:cNvGrpSpPr>
            <p:nvPr/>
          </p:nvGrpSpPr>
          <p:grpSpPr bwMode="auto">
            <a:xfrm>
              <a:off x="314325" y="1887538"/>
              <a:ext cx="2009775" cy="2017713"/>
              <a:chOff x="132" y="886"/>
              <a:chExt cx="1266" cy="1271"/>
            </a:xfrm>
          </p:grpSpPr>
          <p:pic>
            <p:nvPicPr>
              <p:cNvPr id="96" name="Picture 5" descr="new-1"/>
              <p:cNvPicPr>
                <a:picLocks noChangeAspect="1" noChangeArrowheads="1"/>
              </p:cNvPicPr>
              <p:nvPr/>
            </p:nvPicPr>
            <p:blipFill>
              <a:blip r:embed="rId23" cstate="print">
                <a:lum bright="12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2182" t="28975" r="29895" b="22142"/>
              <a:stretch>
                <a:fillRect/>
              </a:stretch>
            </p:blipFill>
            <p:spPr bwMode="auto">
              <a:xfrm>
                <a:off x="132" y="886"/>
                <a:ext cx="1225" cy="1249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8" name="Text Box 6"/>
              <p:cNvSpPr txBox="1">
                <a:spLocks noChangeArrowheads="1"/>
              </p:cNvSpPr>
              <p:nvPr/>
            </p:nvSpPr>
            <p:spPr bwMode="auto">
              <a:xfrm>
                <a:off x="890" y="1905"/>
                <a:ext cx="5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2000" dirty="0">
                    <a:solidFill>
                      <a:schemeClr val="bg1"/>
                    </a:solidFill>
                  </a:rPr>
                  <a:t>[001]</a:t>
                </a:r>
              </a:p>
            </p:txBody>
          </p:sp>
          <p:sp>
            <p:nvSpPr>
              <p:cNvPr id="99" name="Rectangle 7"/>
              <p:cNvSpPr>
                <a:spLocks noChangeArrowheads="1"/>
              </p:cNvSpPr>
              <p:nvPr/>
            </p:nvSpPr>
            <p:spPr bwMode="auto">
              <a:xfrm>
                <a:off x="325" y="1197"/>
                <a:ext cx="813" cy="461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GB" dirty="0"/>
              </a:p>
            </p:txBody>
          </p:sp>
        </p:grpSp>
        <p:sp>
          <p:nvSpPr>
            <p:cNvPr id="100" name="AutoShape 8"/>
            <p:cNvSpPr>
              <a:spLocks noChangeArrowheads="1"/>
            </p:cNvSpPr>
            <p:nvPr/>
          </p:nvSpPr>
          <p:spPr bwMode="auto">
            <a:xfrm>
              <a:off x="1935163" y="2516188"/>
              <a:ext cx="708025" cy="244475"/>
            </a:xfrm>
            <a:prstGeom prst="rightArrow">
              <a:avLst>
                <a:gd name="adj1" fmla="val 50000"/>
                <a:gd name="adj2" fmla="val 72403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GB" dirty="0"/>
            </a:p>
          </p:txBody>
        </p:sp>
      </p:grpSp>
      <p:sp>
        <p:nvSpPr>
          <p:cNvPr id="103" name="Rectangle 18"/>
          <p:cNvSpPr>
            <a:spLocks noChangeArrowheads="1"/>
          </p:cNvSpPr>
          <p:nvPr/>
        </p:nvSpPr>
        <p:spPr bwMode="auto">
          <a:xfrm>
            <a:off x="17310518" y="17816056"/>
            <a:ext cx="21499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surface render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</a:rPr>
              <a:t>reconstruction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048735" y="18608144"/>
            <a:ext cx="6018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Nanoparticle  Catalysts for Converting Sugars to Nylon </a:t>
            </a:r>
          </a:p>
          <a:p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3D Tomogram generated from 2D HAADF-TEM images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6859067" y="33432500"/>
            <a:ext cx="11665297" cy="7934081"/>
            <a:chOff x="16906613" y="33353680"/>
            <a:chExt cx="11665297" cy="7934081"/>
          </a:xfrm>
        </p:grpSpPr>
        <p:grpSp>
          <p:nvGrpSpPr>
            <p:cNvPr id="26" name="Group 25"/>
            <p:cNvGrpSpPr/>
            <p:nvPr/>
          </p:nvGrpSpPr>
          <p:grpSpPr>
            <a:xfrm>
              <a:off x="16906613" y="33353680"/>
              <a:ext cx="11665297" cy="7564750"/>
              <a:chOff x="16906613" y="33353680"/>
              <a:chExt cx="11665297" cy="7564750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16906613" y="34464491"/>
                <a:ext cx="11665297" cy="6453939"/>
                <a:chOff x="16906613" y="34464491"/>
                <a:chExt cx="11665297" cy="6453939"/>
              </a:xfrm>
            </p:grpSpPr>
            <p:pic>
              <p:nvPicPr>
                <p:cNvPr id="101" name="Picture 18"/>
                <p:cNvPicPr>
                  <a:picLocks noChangeAspect="1" noChangeArrowheads="1"/>
                </p:cNvPicPr>
                <p:nvPr/>
              </p:nvPicPr>
              <p:blipFill>
                <a:blip r:embed="rId2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06613" y="34464491"/>
                  <a:ext cx="11665297" cy="19106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2" name="Picture 16"/>
                <p:cNvPicPr>
                  <a:picLocks noChangeAspect="1" noChangeArrowheads="1"/>
                </p:cNvPicPr>
                <p:nvPr/>
              </p:nvPicPr>
              <p:blipFill>
                <a:blip r:embed="rId2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208727" y="36770293"/>
                  <a:ext cx="4176713" cy="414813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12" name="TextBox 111"/>
              <p:cNvSpPr txBox="1"/>
              <p:nvPr/>
            </p:nvSpPr>
            <p:spPr>
              <a:xfrm>
                <a:off x="20002957" y="33353680"/>
                <a:ext cx="82753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>
                    <a:latin typeface="Calibri" pitchFamily="34" charset="0"/>
                    <a:cs typeface="Calibri" pitchFamily="34" charset="0"/>
                  </a:rPr>
                  <a:t>Multifunctional Hierarchical Architectures for Biodiesel Production</a:t>
                </a:r>
              </a:p>
            </p:txBody>
          </p:sp>
        </p:grpSp>
        <p:sp>
          <p:nvSpPr>
            <p:cNvPr id="114" name="Text Box 19"/>
            <p:cNvSpPr txBox="1">
              <a:spLocks noChangeArrowheads="1"/>
            </p:cNvSpPr>
            <p:nvPr/>
          </p:nvSpPr>
          <p:spPr bwMode="auto">
            <a:xfrm>
              <a:off x="22628818" y="36763446"/>
              <a:ext cx="4965817" cy="4524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en-GB" sz="2400" dirty="0" smtClean="0">
                  <a:latin typeface="Calibri" pitchFamily="34" charset="0"/>
                  <a:cs typeface="Calibri" pitchFamily="34" charset="0"/>
                </a:rPr>
                <a:t>A hybrid approach for biodiesel production and parallel glycerol conversion (tandem reaction)</a:t>
              </a:r>
            </a:p>
            <a:p>
              <a:pPr marL="457200" indent="-457200" algn="l">
                <a:buFont typeface="Arial" pitchFamily="34" charset="0"/>
                <a:buChar char="•"/>
              </a:pPr>
              <a:endParaRPr lang="en-GB" sz="2400" dirty="0" smtClean="0">
                <a:latin typeface="Calibri" pitchFamily="34" charset="0"/>
                <a:cs typeface="Calibri" pitchFamily="34" charset="0"/>
              </a:endParaRPr>
            </a:p>
            <a:p>
              <a:pPr algn="l"/>
              <a:r>
                <a:rPr lang="en-GB" sz="2400" dirty="0" smtClean="0">
                  <a:latin typeface="Calibri" pitchFamily="34" charset="0"/>
                  <a:cs typeface="Calibri" pitchFamily="34" charset="0"/>
                </a:rPr>
                <a:t>Acid Sites:</a:t>
              </a:r>
              <a:endParaRPr lang="en-GB" sz="2400" dirty="0">
                <a:latin typeface="Calibri" pitchFamily="34" charset="0"/>
                <a:cs typeface="Calibri" pitchFamily="34" charset="0"/>
              </a:endParaRPr>
            </a:p>
            <a:p>
              <a:pPr marL="457200" indent="-457200" algn="l">
                <a:buFont typeface="Arial" pitchFamily="34" charset="0"/>
                <a:buChar char="•"/>
              </a:pPr>
              <a:r>
                <a:rPr lang="en-GB" sz="2400" dirty="0" smtClean="0">
                  <a:latin typeface="Calibri" pitchFamily="34" charset="0"/>
                  <a:cs typeface="Calibri" pitchFamily="34" charset="0"/>
                </a:rPr>
                <a:t>Solid-acid active centres  for the conversion of vegetable oils to FAMES</a:t>
              </a:r>
            </a:p>
            <a:p>
              <a:pPr marL="457200" indent="-457200" algn="l">
                <a:buFont typeface="Arial" pitchFamily="34" charset="0"/>
                <a:buChar char="•"/>
              </a:pPr>
              <a:endParaRPr lang="en-GB" sz="2400" dirty="0">
                <a:latin typeface="Calibri" pitchFamily="34" charset="0"/>
                <a:cs typeface="Calibri" pitchFamily="34" charset="0"/>
              </a:endParaRPr>
            </a:p>
            <a:p>
              <a:pPr algn="l"/>
              <a:r>
                <a:rPr lang="en-GB" sz="2400" dirty="0" smtClean="0">
                  <a:latin typeface="Calibri" pitchFamily="34" charset="0"/>
                  <a:cs typeface="Calibri" pitchFamily="34" charset="0"/>
                </a:rPr>
                <a:t>Nanoparticle Catalyst:</a:t>
              </a:r>
              <a:endParaRPr lang="en-GB" sz="2400" dirty="0">
                <a:latin typeface="Calibri" pitchFamily="34" charset="0"/>
                <a:cs typeface="Calibri" pitchFamily="34" charset="0"/>
              </a:endParaRPr>
            </a:p>
            <a:p>
              <a:pPr marL="457200" indent="-457200" algn="l">
                <a:buFont typeface="Arial" pitchFamily="34" charset="0"/>
                <a:buChar char="•"/>
              </a:pPr>
              <a:r>
                <a:rPr lang="en-GB" sz="2400" dirty="0" smtClean="0">
                  <a:latin typeface="Calibri" pitchFamily="34" charset="0"/>
                  <a:cs typeface="Calibri" pitchFamily="34" charset="0"/>
                </a:rPr>
                <a:t>Simultaneous glycerol transformation to 1,3-propandiol</a:t>
              </a:r>
              <a:endParaRPr lang="en-GB" sz="240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8092315" y="32515644"/>
            <a:ext cx="10550746" cy="8402785"/>
            <a:chOff x="7116045" y="33071625"/>
            <a:chExt cx="9968158" cy="7799432"/>
          </a:xfrm>
        </p:grpSpPr>
        <p:sp>
          <p:nvSpPr>
            <p:cNvPr id="111" name="TextBox 110"/>
            <p:cNvSpPr txBox="1"/>
            <p:nvPr/>
          </p:nvSpPr>
          <p:spPr>
            <a:xfrm>
              <a:off x="8586054" y="33071625"/>
              <a:ext cx="7489231" cy="999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 smtClean="0">
                  <a:latin typeface="Calibri" pitchFamily="34" charset="0"/>
                  <a:cs typeface="Calibri" pitchFamily="34" charset="0"/>
                </a:rPr>
                <a:t>Hybrid Catalysts for Biomass Conversions to Selective Chemical Intermediates </a:t>
              </a: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7116045" y="34341540"/>
              <a:ext cx="9968158" cy="6529517"/>
              <a:chOff x="7116045" y="34341540"/>
              <a:chExt cx="9968158" cy="6529517"/>
            </a:xfrm>
          </p:grpSpPr>
          <p:pic>
            <p:nvPicPr>
              <p:cNvPr id="110" name="Picture 14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07071" y="34341540"/>
                <a:ext cx="9577132" cy="493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" name="Picture 6"/>
              <p:cNvPicPr>
                <a:picLocks noChangeAspect="1" noChangeArrowheads="1"/>
              </p:cNvPicPr>
              <p:nvPr/>
            </p:nvPicPr>
            <p:blipFill>
              <a:blip r:embed="rId2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6045" y="36742118"/>
                <a:ext cx="5659438" cy="3541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5" name="Text Box 9"/>
              <p:cNvSpPr txBox="1">
                <a:spLocks noChangeArrowheads="1"/>
              </p:cNvSpPr>
              <p:nvPr/>
            </p:nvSpPr>
            <p:spPr bwMode="auto">
              <a:xfrm>
                <a:off x="7367356" y="36886603"/>
                <a:ext cx="1517518" cy="5999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800" dirty="0">
                    <a:solidFill>
                      <a:srgbClr val="FF00FF"/>
                    </a:solidFill>
                    <a:latin typeface="Calibri" pitchFamily="34" charset="0"/>
                    <a:cs typeface="Calibri" pitchFamily="34" charset="0"/>
                  </a:rPr>
                  <a:t>AFI Micropores</a:t>
                </a:r>
              </a:p>
              <a:p>
                <a:pPr algn="ctr"/>
                <a:r>
                  <a:rPr lang="en-GB" sz="1800" dirty="0">
                    <a:solidFill>
                      <a:srgbClr val="FF00FF"/>
                    </a:solidFill>
                    <a:latin typeface="Calibri" pitchFamily="34" charset="0"/>
                    <a:cs typeface="Calibri" pitchFamily="34" charset="0"/>
                  </a:rPr>
                  <a:t>7.3 Å</a:t>
                </a:r>
              </a:p>
            </p:txBody>
          </p:sp>
          <p:sp>
            <p:nvSpPr>
              <p:cNvPr id="106" name="Line 10"/>
              <p:cNvSpPr>
                <a:spLocks noChangeShapeType="1"/>
              </p:cNvSpPr>
              <p:nvPr/>
            </p:nvSpPr>
            <p:spPr bwMode="auto">
              <a:xfrm flipH="1" flipV="1">
                <a:off x="8223746" y="37461104"/>
                <a:ext cx="649288" cy="122555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8" name="Text Box 12"/>
              <p:cNvSpPr txBox="1">
                <a:spLocks noChangeArrowheads="1"/>
              </p:cNvSpPr>
              <p:nvPr/>
            </p:nvSpPr>
            <p:spPr bwMode="auto">
              <a:xfrm>
                <a:off x="7460470" y="40271135"/>
                <a:ext cx="2351213" cy="5999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800" dirty="0">
                    <a:solidFill>
                      <a:srgbClr val="FF00FF"/>
                    </a:solidFill>
                    <a:latin typeface="Calibri" pitchFamily="34" charset="0"/>
                    <a:cs typeface="Calibri" pitchFamily="34" charset="0"/>
                  </a:rPr>
                  <a:t>Non-ordered mesopores</a:t>
                </a:r>
              </a:p>
              <a:p>
                <a:pPr algn="ctr"/>
                <a:r>
                  <a:rPr lang="en-GB" sz="1800" dirty="0">
                    <a:solidFill>
                      <a:srgbClr val="FF00FF"/>
                    </a:solidFill>
                    <a:latin typeface="Calibri" pitchFamily="34" charset="0"/>
                    <a:cs typeface="Calibri" pitchFamily="34" charset="0"/>
                  </a:rPr>
                  <a:t>~20 Å</a:t>
                </a:r>
              </a:p>
            </p:txBody>
          </p:sp>
          <p:sp>
            <p:nvSpPr>
              <p:cNvPr id="115" name="Oval 7"/>
              <p:cNvSpPr>
                <a:spLocks noChangeArrowheads="1"/>
              </p:cNvSpPr>
              <p:nvPr/>
            </p:nvSpPr>
            <p:spPr bwMode="auto">
              <a:xfrm>
                <a:off x="9686691" y="37783588"/>
                <a:ext cx="1511300" cy="15843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07" name="Line 11"/>
              <p:cNvSpPr>
                <a:spLocks noChangeShapeType="1"/>
              </p:cNvSpPr>
              <p:nvPr/>
            </p:nvSpPr>
            <p:spPr bwMode="auto">
              <a:xfrm flipV="1">
                <a:off x="10352502" y="37823054"/>
                <a:ext cx="57150" cy="1584325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9" name="Line 13"/>
              <p:cNvSpPr>
                <a:spLocks noChangeShapeType="1"/>
              </p:cNvSpPr>
              <p:nvPr/>
            </p:nvSpPr>
            <p:spPr bwMode="auto">
              <a:xfrm flipH="1">
                <a:off x="9089581" y="38615364"/>
                <a:ext cx="1223963" cy="1655763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23317501" y="25724742"/>
            <a:ext cx="5922712" cy="5192575"/>
            <a:chOff x="13002739" y="9028126"/>
            <a:chExt cx="7848872" cy="6048672"/>
          </a:xfrm>
        </p:grpSpPr>
        <p:sp>
          <p:nvSpPr>
            <p:cNvPr id="117" name="Oval 116"/>
            <p:cNvSpPr/>
            <p:nvPr/>
          </p:nvSpPr>
          <p:spPr>
            <a:xfrm>
              <a:off x="13002739" y="9028126"/>
              <a:ext cx="7848872" cy="604867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18" name="Picture 2"/>
            <p:cNvPicPr>
              <a:picLocks noChangeAspect="1" noChangeArrowheads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14" t="-7136" r="9785" b="-12963"/>
            <a:stretch/>
          </p:blipFill>
          <p:spPr bwMode="auto">
            <a:xfrm>
              <a:off x="13362779" y="9045587"/>
              <a:ext cx="7257142" cy="6031211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9" name="Rectangle 16"/>
          <p:cNvSpPr>
            <a:spLocks noChangeArrowheads="1"/>
          </p:cNvSpPr>
          <p:nvPr/>
        </p:nvSpPr>
        <p:spPr bwMode="auto">
          <a:xfrm>
            <a:off x="23652320" y="18883982"/>
            <a:ext cx="45239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 i="1" dirty="0" smtClean="0">
                <a:latin typeface="Calibri" pitchFamily="34" charset="0"/>
                <a:cs typeface="Calibri" pitchFamily="34" charset="0"/>
              </a:rPr>
              <a:t>Chem. Eur. J.,  </a:t>
            </a: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2010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GB" sz="2400" i="1" dirty="0" smtClean="0">
                <a:latin typeface="Calibri" pitchFamily="34" charset="0"/>
                <a:cs typeface="Calibri" pitchFamily="34" charset="0"/>
              </a:rPr>
              <a:t>16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, 8202-8209</a:t>
            </a:r>
            <a:endParaRPr lang="en-GB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8355530" y="13123342"/>
            <a:ext cx="6018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Anchored Organocatalyst on Mesoporous Silica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3348899" y="39832620"/>
            <a:ext cx="5009940" cy="2185214"/>
          </a:xfrm>
          <a:prstGeom prst="rect">
            <a:avLst/>
          </a:prstGeom>
          <a:solidFill>
            <a:srgbClr val="075E6F"/>
          </a:solidFill>
          <a:ln cap="rnd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Contacts:</a:t>
            </a:r>
          </a:p>
          <a:p>
            <a:pPr algn="l"/>
            <a:r>
              <a:rPr lang="en-GB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Dr. Robert Raja</a:t>
            </a:r>
          </a:p>
          <a:p>
            <a:pPr algn="l"/>
            <a:r>
              <a:rPr lang="en-GB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University of Southampton</a:t>
            </a:r>
          </a:p>
          <a:p>
            <a:pPr algn="l"/>
            <a:r>
              <a:rPr lang="en-GB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T: +44 2380 592144; </a:t>
            </a:r>
          </a:p>
          <a:p>
            <a:pPr algn="l"/>
            <a:r>
              <a:rPr lang="en-GB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R.Raja@soton.ac.uk</a:t>
            </a:r>
          </a:p>
          <a:p>
            <a:pPr algn="l"/>
            <a:r>
              <a:rPr lang="en-GB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http://</a:t>
            </a:r>
            <a:r>
              <a:rPr lang="en-GB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www.soton.ac.uk/chemistry/about/staff/rr3.page</a:t>
            </a:r>
            <a:endParaRPr lang="en-GB" sz="1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8436019" y="15969949"/>
            <a:ext cx="6018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Nanoparticle Catalysts from Cluster Precursors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8161182" y="18940749"/>
            <a:ext cx="6444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Microporous Architectures for Shape-Selective Catalysis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23091344" y="31197350"/>
            <a:ext cx="6018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Novel Framework Architectures for Enhanced SCR applications in Marine Engineering</a:t>
            </a:r>
          </a:p>
        </p:txBody>
      </p:sp>
      <p:sp>
        <p:nvSpPr>
          <p:cNvPr id="124" name="Rectangle 16"/>
          <p:cNvSpPr>
            <a:spLocks noChangeArrowheads="1"/>
          </p:cNvSpPr>
          <p:nvPr/>
        </p:nvSpPr>
        <p:spPr bwMode="auto">
          <a:xfrm>
            <a:off x="8089103" y="41430225"/>
            <a:ext cx="42425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 i="1" dirty="0">
                <a:latin typeface="Calibri" pitchFamily="34" charset="0"/>
                <a:cs typeface="Calibri" pitchFamily="34" charset="0"/>
              </a:rPr>
              <a:t>Dalton Trans., </a:t>
            </a:r>
            <a:r>
              <a:rPr lang="en-GB" sz="2400" b="1" dirty="0">
                <a:latin typeface="Calibri" pitchFamily="34" charset="0"/>
                <a:cs typeface="Calibri" pitchFamily="34" charset="0"/>
              </a:rPr>
              <a:t>2012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GB" sz="2400" i="1" dirty="0">
                <a:latin typeface="Calibri" pitchFamily="34" charset="0"/>
                <a:cs typeface="Calibri" pitchFamily="34" charset="0"/>
              </a:rPr>
              <a:t>41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, 982-989</a:t>
            </a:r>
          </a:p>
        </p:txBody>
      </p:sp>
      <p:sp>
        <p:nvSpPr>
          <p:cNvPr id="125" name="Rectangle 13"/>
          <p:cNvSpPr>
            <a:spLocks noChangeArrowheads="1"/>
          </p:cNvSpPr>
          <p:nvPr/>
        </p:nvSpPr>
        <p:spPr bwMode="auto">
          <a:xfrm>
            <a:off x="17822442" y="41278470"/>
            <a:ext cx="49503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 i="1" dirty="0">
                <a:latin typeface="Calibri" pitchFamily="34" charset="0"/>
                <a:cs typeface="Calibri" pitchFamily="34" charset="0"/>
              </a:rPr>
              <a:t>Chem. Commun., </a:t>
            </a:r>
            <a:r>
              <a:rPr lang="en-GB" sz="2400" b="1" dirty="0">
                <a:latin typeface="Calibri" pitchFamily="34" charset="0"/>
                <a:cs typeface="Calibri" pitchFamily="34" charset="0"/>
              </a:rPr>
              <a:t>2010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GB" sz="2400" i="1" dirty="0">
                <a:latin typeface="Calibri" pitchFamily="34" charset="0"/>
                <a:cs typeface="Calibri" pitchFamily="34" charset="0"/>
              </a:rPr>
              <a:t>46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, 2805-2807</a:t>
            </a:r>
          </a:p>
        </p:txBody>
      </p:sp>
      <p:sp>
        <p:nvSpPr>
          <p:cNvPr id="9" name="Rectangle 8"/>
          <p:cNvSpPr/>
          <p:nvPr/>
        </p:nvSpPr>
        <p:spPr>
          <a:xfrm>
            <a:off x="1867667" y="18926373"/>
            <a:ext cx="4873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 err="1">
                <a:latin typeface="Calibri" pitchFamily="34" charset="0"/>
                <a:cs typeface="Calibri" pitchFamily="34" charset="0"/>
              </a:rPr>
              <a:t>Catal</a:t>
            </a:r>
            <a:r>
              <a:rPr lang="en-GB" sz="2400" i="1" dirty="0">
                <a:latin typeface="Calibri" pitchFamily="34" charset="0"/>
                <a:cs typeface="Calibri" pitchFamily="34" charset="0"/>
              </a:rPr>
              <a:t>. Sci. Technol., </a:t>
            </a:r>
            <a:r>
              <a:rPr lang="en-GB" sz="2400" b="1" dirty="0">
                <a:latin typeface="Calibri" pitchFamily="34" charset="0"/>
                <a:cs typeface="Calibri" pitchFamily="34" charset="0"/>
              </a:rPr>
              <a:t>2011</a:t>
            </a:r>
            <a:r>
              <a:rPr lang="en-GB" sz="2400" i="1" dirty="0">
                <a:latin typeface="Calibri" pitchFamily="34" charset="0"/>
                <a:cs typeface="Calibri" pitchFamily="34" charset="0"/>
              </a:rPr>
              <a:t>, 1, </a:t>
            </a:r>
            <a:r>
              <a:rPr lang="en-GB" altLang="ja-JP" sz="2400" dirty="0">
                <a:latin typeface="Calibri" pitchFamily="34" charset="0"/>
                <a:ea typeface="MS PGothic" pitchFamily="34" charset="-128"/>
                <a:cs typeface="Calibri" pitchFamily="34" charset="0"/>
              </a:rPr>
              <a:t>517-534. </a:t>
            </a:r>
            <a:endParaRPr lang="en-GB" sz="24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6" name="Rectangle 16"/>
          <p:cNvSpPr>
            <a:spLocks noChangeArrowheads="1"/>
          </p:cNvSpPr>
          <p:nvPr/>
        </p:nvSpPr>
        <p:spPr bwMode="auto">
          <a:xfrm>
            <a:off x="12947480" y="30462462"/>
            <a:ext cx="46987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 i="1" dirty="0">
                <a:latin typeface="Calibri" pitchFamily="34" charset="0"/>
                <a:cs typeface="Calibri" pitchFamily="34" charset="0"/>
              </a:rPr>
              <a:t>Chem. Commun., </a:t>
            </a:r>
            <a:r>
              <a:rPr lang="en-GB" sz="2400" b="1" dirty="0">
                <a:latin typeface="Calibri" pitchFamily="34" charset="0"/>
                <a:cs typeface="Calibri" pitchFamily="34" charset="0"/>
              </a:rPr>
              <a:t>2011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GB" sz="2400" i="1" dirty="0">
                <a:latin typeface="Calibri" pitchFamily="34" charset="0"/>
                <a:cs typeface="Calibri" pitchFamily="34" charset="0"/>
              </a:rPr>
              <a:t>47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, 517–519</a:t>
            </a:r>
          </a:p>
        </p:txBody>
      </p:sp>
      <p:pic>
        <p:nvPicPr>
          <p:cNvPr id="127" name="Picture 126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8181" y="21476270"/>
            <a:ext cx="4443486" cy="4608512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294" b="2925"/>
          <a:stretch/>
        </p:blipFill>
        <p:spPr>
          <a:xfrm>
            <a:off x="20828942" y="4514713"/>
            <a:ext cx="3253576" cy="1479837"/>
          </a:xfrm>
          <a:prstGeom prst="rect">
            <a:avLst/>
          </a:prstGeom>
        </p:spPr>
      </p:pic>
      <p:sp>
        <p:nvSpPr>
          <p:cNvPr id="133" name="Rectangle 23"/>
          <p:cNvSpPr>
            <a:spLocks noGrp="1" noChangeArrowheads="1"/>
          </p:cNvSpPr>
          <p:nvPr>
            <p:ph type="ctrTitle"/>
          </p:nvPr>
        </p:nvSpPr>
        <p:spPr>
          <a:xfrm>
            <a:off x="493346" y="2178126"/>
            <a:ext cx="19615193" cy="3744416"/>
          </a:xfrm>
        </p:spPr>
        <p:txBody>
          <a:bodyPr/>
          <a:lstStyle/>
          <a:p>
            <a:pPr eaLnBrk="1" hangingPunct="1"/>
            <a:r>
              <a:rPr lang="en-GB" sz="9600" i="1" dirty="0" smtClean="0">
                <a:latin typeface="Calibri" pitchFamily="34" charset="0"/>
              </a:rPr>
              <a:t>Sustainable Catalysis for Marine Renewable Energy</a:t>
            </a:r>
            <a:endParaRPr lang="en-GB" sz="9600" i="1" dirty="0">
              <a:latin typeface="Calibri" pitchFamily="34" charset="0"/>
            </a:endParaRPr>
          </a:p>
        </p:txBody>
      </p:sp>
      <p:sp>
        <p:nvSpPr>
          <p:cNvPr id="134" name="Text Box 25"/>
          <p:cNvSpPr txBox="1">
            <a:spLocks noChangeArrowheads="1"/>
          </p:cNvSpPr>
          <p:nvPr/>
        </p:nvSpPr>
        <p:spPr bwMode="auto">
          <a:xfrm>
            <a:off x="964507" y="5562502"/>
            <a:ext cx="18279936" cy="203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GB" sz="6600" b="1" dirty="0" smtClean="0">
                <a:solidFill>
                  <a:srgbClr val="B2D5D5"/>
                </a:solidFill>
                <a:latin typeface="Calibri" pitchFamily="34" charset="0"/>
              </a:rPr>
              <a:t>Christopher Hinde, David Xuereb, Matthew Potter, Robert Raja*</a:t>
            </a:r>
            <a:endParaRPr lang="en-GB" sz="6600" dirty="0">
              <a:solidFill>
                <a:srgbClr val="B2D5D5"/>
              </a:solidFill>
              <a:latin typeface="Calibri" pitchFamily="34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5490915" y="7115728"/>
            <a:ext cx="12560625" cy="1615126"/>
          </a:xfrm>
          <a:prstGeom prst="rect">
            <a:avLst/>
          </a:prstGeom>
        </p:spPr>
        <p:txBody>
          <a:bodyPr wrap="none" lIns="417643" tIns="208822" rIns="417643" bIns="208822">
            <a:spAutoFit/>
          </a:bodyPr>
          <a:lstStyle/>
          <a:p>
            <a:pPr algn="l">
              <a:lnSpc>
                <a:spcPts val="10962"/>
              </a:lnSpc>
            </a:pPr>
            <a:r>
              <a:rPr lang="en-GB" sz="4000" dirty="0">
                <a:solidFill>
                  <a:schemeClr val="bg1"/>
                </a:solidFill>
                <a:latin typeface="Calibri" pitchFamily="34" charset="0"/>
              </a:rPr>
              <a:t>http://</a:t>
            </a:r>
            <a:r>
              <a:rPr lang="en-GB" sz="4000" dirty="0" smtClean="0">
                <a:solidFill>
                  <a:schemeClr val="bg1"/>
                </a:solidFill>
                <a:latin typeface="Calibri" pitchFamily="34" charset="0"/>
              </a:rPr>
              <a:t>www.soton.ac.uk/chemistry/about/staff/rr3.page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961279" y="7299886"/>
            <a:ext cx="4601644" cy="15029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ts val="10962"/>
              </a:lnSpc>
            </a:pPr>
            <a:r>
              <a:rPr lang="en-GB" sz="4000" dirty="0" smtClean="0">
                <a:solidFill>
                  <a:schemeClr val="bg1"/>
                </a:solidFill>
                <a:latin typeface="Calibri" pitchFamily="34" charset="0"/>
              </a:rPr>
              <a:t>R.Raja@soton.ac.uk; </a:t>
            </a:r>
            <a:endParaRPr lang="en-GB" sz="40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37" name="Picture 136" descr="Chemistry_(WHITE).eps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4411" y="809974"/>
            <a:ext cx="5320844" cy="1437016"/>
          </a:xfrm>
          <a:prstGeom prst="rect">
            <a:avLst/>
          </a:prstGeom>
        </p:spPr>
      </p:pic>
      <p:sp>
        <p:nvSpPr>
          <p:cNvPr id="116" name="TextBox 115"/>
          <p:cNvSpPr txBox="1"/>
          <p:nvPr/>
        </p:nvSpPr>
        <p:spPr>
          <a:xfrm>
            <a:off x="27171385" y="37175755"/>
            <a:ext cx="2298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latin typeface="Calibri" pitchFamily="34" charset="0"/>
                <a:cs typeface="Calibri" pitchFamily="34" charset="0"/>
              </a:rPr>
              <a:t>(alternative to bioethanol)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7286383" y="39118230"/>
            <a:ext cx="2298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latin typeface="Calibri" pitchFamily="34" charset="0"/>
                <a:cs typeface="Calibri" pitchFamily="34" charset="0"/>
              </a:rPr>
              <a:t>(polymers &amp; plastics)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00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ppt">
  <a:themeElements>
    <a:clrScheme name="ppt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ppt">
      <a:majorFont>
        <a:latin typeface="Georgia"/>
        <a:ea typeface="MS PGothic"/>
        <a:cs typeface=""/>
      </a:majorFont>
      <a:minorFont>
        <a:latin typeface="Georgi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  <a:ea typeface="MS PGothic" pitchFamily="34" charset="-128"/>
          </a:defRPr>
        </a:defPPr>
      </a:lstStyle>
    </a:lnDef>
  </a:objectDefaults>
  <a:extraClrSchemeLst>
    <a:extraClrScheme>
      <a:clrScheme name="ppt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OS divider slide design">
  <a:themeElements>
    <a:clrScheme name="UOS divider slide design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divider slide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  <a:ea typeface="MS PGothic" pitchFamily="34" charset="-128"/>
          </a:defRPr>
        </a:defPPr>
      </a:lstStyle>
    </a:lnDef>
  </a:objectDefaults>
  <a:extraClrSchemeLst>
    <a:extraClrScheme>
      <a:clrScheme name="UOS divider slide design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OS full bleed image">
  <a:themeElements>
    <a:clrScheme name="UOS full bleed image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full bleed image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  <a:ea typeface="MS PGothic" pitchFamily="34" charset="-128"/>
          </a:defRPr>
        </a:defPPr>
      </a:lstStyle>
    </a:lnDef>
  </a:objectDefaults>
  <a:extraClrSchemeLst>
    <a:extraClrScheme>
      <a:clrScheme name="UOS full bleed image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</Template>
  <TotalTime>16296</TotalTime>
  <Words>721</Words>
  <Application>Microsoft Office PowerPoint</Application>
  <PresentationFormat>Custom</PresentationFormat>
  <Paragraphs>140</Paragraphs>
  <Slides>1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ppt</vt:lpstr>
      <vt:lpstr>UOS divider slide design</vt:lpstr>
      <vt:lpstr>UOS full bleed image</vt:lpstr>
      <vt:lpstr>ACD/3D</vt:lpstr>
      <vt:lpstr>Sustainable Catalysis for Marine Renewable Energy</vt:lpstr>
    </vt:vector>
  </TitlesOfParts>
  <Company>University of Southampton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presentation title goes here.</dc:title>
  <dc:creator>Jon Blaine</dc:creator>
  <cp:lastModifiedBy>James Pilgrim</cp:lastModifiedBy>
  <cp:revision>279</cp:revision>
  <cp:lastPrinted>2012-03-05T12:58:15Z</cp:lastPrinted>
  <dcterms:created xsi:type="dcterms:W3CDTF">2008-02-26T14:50:24Z</dcterms:created>
  <dcterms:modified xsi:type="dcterms:W3CDTF">2012-03-07T16:15:48Z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-993740744</vt:i4>
  </property>
  <property fmtid="{D5CDD505-2E9C-101B-9397-08002B2CF9AE}" pid="4" name="_EmailSubject">
    <vt:lpwstr>Agenda for Next SMMI Steering Group Meeting - 2 March 2012</vt:lpwstr>
  </property>
  <property fmtid="{D5CDD505-2E9C-101B-9397-08002B2CF9AE}" pid="5" name="_AuthorEmail">
    <vt:lpwstr>R.Raja@soton.ac.uk</vt:lpwstr>
  </property>
  <property fmtid="{D5CDD505-2E9C-101B-9397-08002B2CF9AE}" pid="6" name="_AuthorEmailDisplayName">
    <vt:lpwstr>Raja R.</vt:lpwstr>
  </property>
</Properties>
</file>