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21386800" cy="30279975"/>
  <p:notesSz cx="6797675" cy="9928225"/>
  <p:defaultTextStyle>
    <a:defPPr>
      <a:defRPr lang="en-GB"/>
    </a:defPPr>
    <a:lvl1pPr algn="l" rtl="0" fontAlgn="base">
      <a:spcBef>
        <a:spcPct val="0"/>
      </a:spcBef>
      <a:spcAft>
        <a:spcPct val="0"/>
      </a:spcAft>
      <a:defRPr sz="6000" kern="1200">
        <a:solidFill>
          <a:schemeClr val="tx1"/>
        </a:solidFill>
        <a:latin typeface="Arial" charset="0"/>
        <a:ea typeface="+mn-ea"/>
        <a:cs typeface="+mn-cs"/>
      </a:defRPr>
    </a:lvl1pPr>
    <a:lvl2pPr marL="457200" algn="l" rtl="0" fontAlgn="base">
      <a:spcBef>
        <a:spcPct val="0"/>
      </a:spcBef>
      <a:spcAft>
        <a:spcPct val="0"/>
      </a:spcAft>
      <a:defRPr sz="6000" kern="1200">
        <a:solidFill>
          <a:schemeClr val="tx1"/>
        </a:solidFill>
        <a:latin typeface="Arial" charset="0"/>
        <a:ea typeface="+mn-ea"/>
        <a:cs typeface="+mn-cs"/>
      </a:defRPr>
    </a:lvl2pPr>
    <a:lvl3pPr marL="914400" algn="l" rtl="0" fontAlgn="base">
      <a:spcBef>
        <a:spcPct val="0"/>
      </a:spcBef>
      <a:spcAft>
        <a:spcPct val="0"/>
      </a:spcAft>
      <a:defRPr sz="6000" kern="1200">
        <a:solidFill>
          <a:schemeClr val="tx1"/>
        </a:solidFill>
        <a:latin typeface="Arial" charset="0"/>
        <a:ea typeface="+mn-ea"/>
        <a:cs typeface="+mn-cs"/>
      </a:defRPr>
    </a:lvl3pPr>
    <a:lvl4pPr marL="1371600" algn="l" rtl="0" fontAlgn="base">
      <a:spcBef>
        <a:spcPct val="0"/>
      </a:spcBef>
      <a:spcAft>
        <a:spcPct val="0"/>
      </a:spcAft>
      <a:defRPr sz="6000" kern="1200">
        <a:solidFill>
          <a:schemeClr val="tx1"/>
        </a:solidFill>
        <a:latin typeface="Arial" charset="0"/>
        <a:ea typeface="+mn-ea"/>
        <a:cs typeface="+mn-cs"/>
      </a:defRPr>
    </a:lvl4pPr>
    <a:lvl5pPr marL="1828800" algn="l" rtl="0" fontAlgn="base">
      <a:spcBef>
        <a:spcPct val="0"/>
      </a:spcBef>
      <a:spcAft>
        <a:spcPct val="0"/>
      </a:spcAft>
      <a:defRPr sz="6000" kern="1200">
        <a:solidFill>
          <a:schemeClr val="tx1"/>
        </a:solidFill>
        <a:latin typeface="Arial" charset="0"/>
        <a:ea typeface="+mn-ea"/>
        <a:cs typeface="+mn-cs"/>
      </a:defRPr>
    </a:lvl5pPr>
    <a:lvl6pPr marL="2286000" algn="l" defTabSz="914400" rtl="0" eaLnBrk="1" latinLnBrk="0" hangingPunct="1">
      <a:defRPr sz="6000" kern="1200">
        <a:solidFill>
          <a:schemeClr val="tx1"/>
        </a:solidFill>
        <a:latin typeface="Arial" charset="0"/>
        <a:ea typeface="+mn-ea"/>
        <a:cs typeface="+mn-cs"/>
      </a:defRPr>
    </a:lvl6pPr>
    <a:lvl7pPr marL="2743200" algn="l" defTabSz="914400" rtl="0" eaLnBrk="1" latinLnBrk="0" hangingPunct="1">
      <a:defRPr sz="6000" kern="1200">
        <a:solidFill>
          <a:schemeClr val="tx1"/>
        </a:solidFill>
        <a:latin typeface="Arial" charset="0"/>
        <a:ea typeface="+mn-ea"/>
        <a:cs typeface="+mn-cs"/>
      </a:defRPr>
    </a:lvl7pPr>
    <a:lvl8pPr marL="3200400" algn="l" defTabSz="914400" rtl="0" eaLnBrk="1" latinLnBrk="0" hangingPunct="1">
      <a:defRPr sz="6000" kern="1200">
        <a:solidFill>
          <a:schemeClr val="tx1"/>
        </a:solidFill>
        <a:latin typeface="Arial" charset="0"/>
        <a:ea typeface="+mn-ea"/>
        <a:cs typeface="+mn-cs"/>
      </a:defRPr>
    </a:lvl8pPr>
    <a:lvl9pPr marL="3657600" algn="l" defTabSz="914400" rtl="0" eaLnBrk="1" latinLnBrk="0" hangingPunct="1">
      <a:defRPr sz="60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F6"/>
    <a:srgbClr val="D2D2D2"/>
    <a:srgbClr val="D1D1D1"/>
    <a:srgbClr val="D0D0D0"/>
    <a:srgbClr val="CDCDCD"/>
    <a:srgbClr val="7E7E7E"/>
    <a:srgbClr val="BEBEBE"/>
    <a:srgbClr val="00A6F0"/>
    <a:srgbClr val="00A0E3"/>
    <a:srgbClr val="007FA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30" d="100"/>
          <a:sy n="30" d="100"/>
        </p:scale>
        <p:origin x="-1140" y="-72"/>
      </p:cViewPr>
      <p:guideLst>
        <p:guide orient="horz" pos="9537"/>
        <p:guide pos="6736"/>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927" cy="49665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1179" y="0"/>
            <a:ext cx="2944927" cy="496653"/>
          </a:xfrm>
          <a:prstGeom prst="rect">
            <a:avLst/>
          </a:prstGeom>
        </p:spPr>
        <p:txBody>
          <a:bodyPr vert="horz" lIns="91440" tIns="45720" rIns="91440" bIns="45720" rtlCol="0"/>
          <a:lstStyle>
            <a:lvl1pPr algn="r">
              <a:defRPr sz="1200"/>
            </a:lvl1pPr>
          </a:lstStyle>
          <a:p>
            <a:fld id="{05D8E4CB-BEA7-46CD-89E9-E4C1F5377E04}" type="datetimeFigureOut">
              <a:rPr lang="en-GB" smtClean="0"/>
              <a:pPr/>
              <a:t>22/07/2011</a:t>
            </a:fld>
            <a:endParaRPr lang="en-GB"/>
          </a:p>
        </p:txBody>
      </p:sp>
      <p:sp>
        <p:nvSpPr>
          <p:cNvPr id="4" name="Slide Image Placeholder 3"/>
          <p:cNvSpPr>
            <a:spLocks noGrp="1" noRot="1" noChangeAspect="1"/>
          </p:cNvSpPr>
          <p:nvPr>
            <p:ph type="sldImg" idx="2"/>
          </p:nvPr>
        </p:nvSpPr>
        <p:spPr>
          <a:xfrm>
            <a:off x="2084388" y="744538"/>
            <a:ext cx="2628900" cy="37242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0082" y="4716593"/>
            <a:ext cx="5437512" cy="446665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9959"/>
            <a:ext cx="2944927" cy="496653"/>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1179" y="9429959"/>
            <a:ext cx="2944927" cy="496653"/>
          </a:xfrm>
          <a:prstGeom prst="rect">
            <a:avLst/>
          </a:prstGeom>
        </p:spPr>
        <p:txBody>
          <a:bodyPr vert="horz" lIns="91440" tIns="45720" rIns="91440" bIns="45720" rtlCol="0" anchor="b"/>
          <a:lstStyle>
            <a:lvl1pPr algn="r">
              <a:defRPr sz="1200"/>
            </a:lvl1pPr>
          </a:lstStyle>
          <a:p>
            <a:fld id="{7EC808F7-8D10-4A70-A975-6E2054B1D53F}" type="slidenum">
              <a:rPr lang="en-GB" smtClean="0"/>
              <a:pPr/>
              <a:t>‹#›</a:t>
            </a:fld>
            <a:endParaRPr lang="en-GB"/>
          </a:p>
        </p:txBody>
      </p:sp>
    </p:spTree>
    <p:extLst>
      <p:ext uri="{BB962C8B-B14F-4D97-AF65-F5344CB8AC3E}">
        <p14:creationId xmlns:p14="http://schemas.microsoft.com/office/powerpoint/2010/main" val="13382684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7EC808F7-8D10-4A70-A975-6E2054B1D53F}" type="slidenum">
              <a:rPr lang="en-GB" smtClean="0"/>
              <a:pPr/>
              <a:t>1</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03375" y="9405938"/>
            <a:ext cx="18180050" cy="6491287"/>
          </a:xfrm>
        </p:spPr>
        <p:txBody>
          <a:bodyPr/>
          <a:lstStyle/>
          <a:p>
            <a:r>
              <a:rPr lang="en-US" smtClean="0"/>
              <a:t>Click to edit Master title style</a:t>
            </a:r>
            <a:endParaRPr lang="en-GB"/>
          </a:p>
        </p:txBody>
      </p:sp>
      <p:sp>
        <p:nvSpPr>
          <p:cNvPr id="3" name="Subtitle 2"/>
          <p:cNvSpPr>
            <a:spLocks noGrp="1"/>
          </p:cNvSpPr>
          <p:nvPr>
            <p:ph type="subTitle" idx="1"/>
          </p:nvPr>
        </p:nvSpPr>
        <p:spPr>
          <a:xfrm>
            <a:off x="3208338" y="17159288"/>
            <a:ext cx="14970125" cy="77374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33674D55-1290-404C-A0E7-014A78AA4B75}" type="slidenum">
              <a:rPr lang="en-GB"/>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99223971-9E48-4760-A315-956F187EE4C0}" type="slidenum">
              <a:rPr lang="en-GB"/>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505113" y="1212850"/>
            <a:ext cx="4811712" cy="2583656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1069975" y="1212850"/>
            <a:ext cx="14282738" cy="258365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591E91BC-3CD3-4451-9AD8-84F30B6EEDCC}" type="slidenum">
              <a:rPr lang="en-GB"/>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786D8AC2-989D-48FC-8FFF-FF45D862840D}" type="slidenum">
              <a:rPr lang="en-GB"/>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89100" y="19457988"/>
            <a:ext cx="18178463" cy="6013450"/>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1689100" y="12833350"/>
            <a:ext cx="18178463" cy="6624638"/>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D89E26DB-C6C7-4E51-B37F-6448881A1936}" type="slidenum">
              <a:rPr lang="en-GB"/>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1069975" y="7064375"/>
            <a:ext cx="9547225" cy="199850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10769600" y="7064375"/>
            <a:ext cx="9547225" cy="199850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C687A8A2-1C81-4018-9CFC-62D464E372CD}" type="slidenum">
              <a:rPr lang="en-GB"/>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1069975" y="6778625"/>
            <a:ext cx="9448800" cy="28241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69975" y="9602788"/>
            <a:ext cx="9448800" cy="174466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10864850" y="6778625"/>
            <a:ext cx="9451975" cy="28241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10864850" y="9602788"/>
            <a:ext cx="9451975" cy="174466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endParaRPr lang="en-US"/>
          </a:p>
        </p:txBody>
      </p:sp>
      <p:sp>
        <p:nvSpPr>
          <p:cNvPr id="8" name="Rectangle 5"/>
          <p:cNvSpPr>
            <a:spLocks noGrp="1" noChangeArrowheads="1"/>
          </p:cNvSpPr>
          <p:nvPr>
            <p:ph type="ftr" sz="quarter" idx="11"/>
          </p:nvPr>
        </p:nvSpPr>
        <p:spPr>
          <a:ln/>
        </p:spPr>
        <p:txBody>
          <a:bodyPr/>
          <a:lstStyle>
            <a:lvl1pPr>
              <a:defRPr/>
            </a:lvl1pPr>
          </a:lstStyle>
          <a:p>
            <a:endParaRPr lang="en-US"/>
          </a:p>
        </p:txBody>
      </p:sp>
      <p:sp>
        <p:nvSpPr>
          <p:cNvPr id="9" name="Rectangle 6"/>
          <p:cNvSpPr>
            <a:spLocks noGrp="1" noChangeArrowheads="1"/>
          </p:cNvSpPr>
          <p:nvPr>
            <p:ph type="sldNum" sz="quarter" idx="12"/>
          </p:nvPr>
        </p:nvSpPr>
        <p:spPr>
          <a:ln/>
        </p:spPr>
        <p:txBody>
          <a:bodyPr/>
          <a:lstStyle>
            <a:lvl1pPr>
              <a:defRPr/>
            </a:lvl1pPr>
          </a:lstStyle>
          <a:p>
            <a:fld id="{EB1F46B0-4550-4906-A36E-C3A84BC845DF}" type="slidenum">
              <a:rPr lang="en-GB"/>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Rectangle 6"/>
          <p:cNvSpPr>
            <a:spLocks noGrp="1" noChangeArrowheads="1"/>
          </p:cNvSpPr>
          <p:nvPr>
            <p:ph type="sldNum" sz="quarter" idx="12"/>
          </p:nvPr>
        </p:nvSpPr>
        <p:spPr>
          <a:ln/>
        </p:spPr>
        <p:txBody>
          <a:bodyPr/>
          <a:lstStyle>
            <a:lvl1pPr>
              <a:defRPr/>
            </a:lvl1pPr>
          </a:lstStyle>
          <a:p>
            <a:fld id="{9461AA2A-19FC-49A3-A20B-9FA49B5B6696}" type="slidenum">
              <a:rPr lang="en-GB"/>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p>
        </p:txBody>
      </p:sp>
      <p:sp>
        <p:nvSpPr>
          <p:cNvPr id="3" name="Rectangle 5"/>
          <p:cNvSpPr>
            <a:spLocks noGrp="1" noChangeArrowheads="1"/>
          </p:cNvSpPr>
          <p:nvPr>
            <p:ph type="ftr" sz="quarter" idx="11"/>
          </p:nvPr>
        </p:nvSpPr>
        <p:spPr>
          <a:ln/>
        </p:spPr>
        <p:txBody>
          <a:bodyPr/>
          <a:lstStyle>
            <a:lvl1pPr>
              <a:defRPr/>
            </a:lvl1pPr>
          </a:lstStyle>
          <a:p>
            <a:endParaRPr lang="en-US"/>
          </a:p>
        </p:txBody>
      </p:sp>
      <p:sp>
        <p:nvSpPr>
          <p:cNvPr id="4" name="Rectangle 6"/>
          <p:cNvSpPr>
            <a:spLocks noGrp="1" noChangeArrowheads="1"/>
          </p:cNvSpPr>
          <p:nvPr>
            <p:ph type="sldNum" sz="quarter" idx="12"/>
          </p:nvPr>
        </p:nvSpPr>
        <p:spPr>
          <a:ln/>
        </p:spPr>
        <p:txBody>
          <a:bodyPr/>
          <a:lstStyle>
            <a:lvl1pPr>
              <a:defRPr/>
            </a:lvl1pPr>
          </a:lstStyle>
          <a:p>
            <a:fld id="{739CD7B2-4021-42E4-BFA3-B313E4EF1E1C}" type="slidenum">
              <a:rPr lang="en-GB"/>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69975" y="1204913"/>
            <a:ext cx="7035800" cy="513080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8361363" y="1204913"/>
            <a:ext cx="11955462" cy="258445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1069975" y="6335713"/>
            <a:ext cx="7035800" cy="207137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6F849D92-2298-4150-BDD2-942CC3577A77}" type="slidenum">
              <a:rPr lang="en-GB"/>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92588" y="21196300"/>
            <a:ext cx="12831762" cy="2501900"/>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4192588" y="2705100"/>
            <a:ext cx="12831762" cy="181689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4192588" y="23698200"/>
            <a:ext cx="12831762" cy="355441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0EC5DB74-4861-427C-B1D5-D197FDE08CF4}" type="slidenum">
              <a:rPr lang="en-GB"/>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069975" y="1212850"/>
            <a:ext cx="19246850" cy="5046663"/>
          </a:xfrm>
          <a:prstGeom prst="rect">
            <a:avLst/>
          </a:prstGeom>
          <a:noFill/>
          <a:ln w="9525">
            <a:noFill/>
            <a:miter lim="800000"/>
            <a:headEnd/>
            <a:tailEnd/>
          </a:ln>
        </p:spPr>
        <p:txBody>
          <a:bodyPr vert="horz" wrap="square" lIns="305519" tIns="152760" rIns="305519" bIns="152760" numCol="1" anchor="ctr" anchorCtr="0" compatLnSpc="1">
            <a:prstTxWarp prst="textNoShape">
              <a:avLst/>
            </a:prstTxWarp>
          </a:bodyPr>
          <a:lstStyle/>
          <a:p>
            <a:pPr lvl="0"/>
            <a:r>
              <a:rPr lang="en-GB" smtClean="0"/>
              <a:t>Click to edit Master title style</a:t>
            </a:r>
          </a:p>
        </p:txBody>
      </p:sp>
      <p:sp>
        <p:nvSpPr>
          <p:cNvPr id="1027" name="Rectangle 3"/>
          <p:cNvSpPr>
            <a:spLocks noGrp="1" noChangeArrowheads="1"/>
          </p:cNvSpPr>
          <p:nvPr>
            <p:ph type="body" idx="1"/>
          </p:nvPr>
        </p:nvSpPr>
        <p:spPr bwMode="auto">
          <a:xfrm>
            <a:off x="1069975" y="7064375"/>
            <a:ext cx="19246850" cy="19985038"/>
          </a:xfrm>
          <a:prstGeom prst="rect">
            <a:avLst/>
          </a:prstGeom>
          <a:noFill/>
          <a:ln w="9525">
            <a:noFill/>
            <a:miter lim="800000"/>
            <a:headEnd/>
            <a:tailEnd/>
          </a:ln>
        </p:spPr>
        <p:txBody>
          <a:bodyPr vert="horz" wrap="square" lIns="305519" tIns="152760" rIns="305519" bIns="15276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8" name="Rectangle 4"/>
          <p:cNvSpPr>
            <a:spLocks noGrp="1" noChangeArrowheads="1"/>
          </p:cNvSpPr>
          <p:nvPr>
            <p:ph type="dt" sz="half" idx="2"/>
          </p:nvPr>
        </p:nvSpPr>
        <p:spPr bwMode="auto">
          <a:xfrm>
            <a:off x="1069975" y="27573288"/>
            <a:ext cx="4989513" cy="2105025"/>
          </a:xfrm>
          <a:prstGeom prst="rect">
            <a:avLst/>
          </a:prstGeom>
          <a:noFill/>
          <a:ln w="9525">
            <a:noFill/>
            <a:miter lim="800000"/>
            <a:headEnd/>
            <a:tailEnd/>
          </a:ln>
          <a:effectLst/>
        </p:spPr>
        <p:txBody>
          <a:bodyPr vert="horz" wrap="square" lIns="305519" tIns="152760" rIns="305519" bIns="152760" numCol="1" anchor="t" anchorCtr="0" compatLnSpc="1">
            <a:prstTxWarp prst="textNoShape">
              <a:avLst/>
            </a:prstTxWarp>
          </a:bodyPr>
          <a:lstStyle>
            <a:lvl1pPr>
              <a:defRPr sz="4700"/>
            </a:lvl1pPr>
          </a:lstStyle>
          <a:p>
            <a:endParaRPr lang="en-US"/>
          </a:p>
        </p:txBody>
      </p:sp>
      <p:sp>
        <p:nvSpPr>
          <p:cNvPr id="1029" name="Rectangle 5"/>
          <p:cNvSpPr>
            <a:spLocks noGrp="1" noChangeArrowheads="1"/>
          </p:cNvSpPr>
          <p:nvPr>
            <p:ph type="ftr" sz="quarter" idx="3"/>
          </p:nvPr>
        </p:nvSpPr>
        <p:spPr bwMode="auto">
          <a:xfrm>
            <a:off x="7307263" y="27573288"/>
            <a:ext cx="6772275" cy="2105025"/>
          </a:xfrm>
          <a:prstGeom prst="rect">
            <a:avLst/>
          </a:prstGeom>
          <a:noFill/>
          <a:ln w="9525">
            <a:noFill/>
            <a:miter lim="800000"/>
            <a:headEnd/>
            <a:tailEnd/>
          </a:ln>
          <a:effectLst/>
        </p:spPr>
        <p:txBody>
          <a:bodyPr vert="horz" wrap="square" lIns="305519" tIns="152760" rIns="305519" bIns="152760" numCol="1" anchor="t" anchorCtr="0" compatLnSpc="1">
            <a:prstTxWarp prst="textNoShape">
              <a:avLst/>
            </a:prstTxWarp>
          </a:bodyPr>
          <a:lstStyle>
            <a:lvl1pPr algn="ctr">
              <a:defRPr sz="4700"/>
            </a:lvl1pPr>
          </a:lstStyle>
          <a:p>
            <a:endParaRPr lang="en-US"/>
          </a:p>
        </p:txBody>
      </p:sp>
      <p:sp>
        <p:nvSpPr>
          <p:cNvPr id="1030" name="Rectangle 6"/>
          <p:cNvSpPr>
            <a:spLocks noGrp="1" noChangeArrowheads="1"/>
          </p:cNvSpPr>
          <p:nvPr>
            <p:ph type="sldNum" sz="quarter" idx="4"/>
          </p:nvPr>
        </p:nvSpPr>
        <p:spPr bwMode="auto">
          <a:xfrm>
            <a:off x="15327313" y="27573288"/>
            <a:ext cx="4989512" cy="2105025"/>
          </a:xfrm>
          <a:prstGeom prst="rect">
            <a:avLst/>
          </a:prstGeom>
          <a:noFill/>
          <a:ln w="9525">
            <a:noFill/>
            <a:miter lim="800000"/>
            <a:headEnd/>
            <a:tailEnd/>
          </a:ln>
          <a:effectLst/>
        </p:spPr>
        <p:txBody>
          <a:bodyPr vert="horz" wrap="square" lIns="305519" tIns="152760" rIns="305519" bIns="152760" numCol="1" anchor="t" anchorCtr="0" compatLnSpc="1">
            <a:prstTxWarp prst="textNoShape">
              <a:avLst/>
            </a:prstTxWarp>
          </a:bodyPr>
          <a:lstStyle>
            <a:lvl1pPr algn="r">
              <a:defRPr sz="4700"/>
            </a:lvl1pPr>
          </a:lstStyle>
          <a:p>
            <a:fld id="{D0421C0A-74B7-472B-8D2E-778D6FF814FD}" type="slidenum">
              <a:rPr lang="en-GB"/>
              <a:pPr/>
              <a:t>‹#›</a:t>
            </a:fld>
            <a:endParaRPr lang="en-GB"/>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defTabSz="3055938" rtl="0" eaLnBrk="0" fontAlgn="base" hangingPunct="0">
        <a:spcBef>
          <a:spcPct val="0"/>
        </a:spcBef>
        <a:spcAft>
          <a:spcPct val="0"/>
        </a:spcAft>
        <a:defRPr sz="14700">
          <a:solidFill>
            <a:schemeClr val="tx2"/>
          </a:solidFill>
          <a:latin typeface="+mj-lt"/>
          <a:ea typeface="+mj-ea"/>
          <a:cs typeface="+mj-cs"/>
        </a:defRPr>
      </a:lvl1pPr>
      <a:lvl2pPr algn="ctr" defTabSz="3055938" rtl="0" eaLnBrk="0" fontAlgn="base" hangingPunct="0">
        <a:spcBef>
          <a:spcPct val="0"/>
        </a:spcBef>
        <a:spcAft>
          <a:spcPct val="0"/>
        </a:spcAft>
        <a:defRPr sz="14700">
          <a:solidFill>
            <a:schemeClr val="tx2"/>
          </a:solidFill>
          <a:latin typeface="Arial" charset="0"/>
        </a:defRPr>
      </a:lvl2pPr>
      <a:lvl3pPr algn="ctr" defTabSz="3055938" rtl="0" eaLnBrk="0" fontAlgn="base" hangingPunct="0">
        <a:spcBef>
          <a:spcPct val="0"/>
        </a:spcBef>
        <a:spcAft>
          <a:spcPct val="0"/>
        </a:spcAft>
        <a:defRPr sz="14700">
          <a:solidFill>
            <a:schemeClr val="tx2"/>
          </a:solidFill>
          <a:latin typeface="Arial" charset="0"/>
        </a:defRPr>
      </a:lvl3pPr>
      <a:lvl4pPr algn="ctr" defTabSz="3055938" rtl="0" eaLnBrk="0" fontAlgn="base" hangingPunct="0">
        <a:spcBef>
          <a:spcPct val="0"/>
        </a:spcBef>
        <a:spcAft>
          <a:spcPct val="0"/>
        </a:spcAft>
        <a:defRPr sz="14700">
          <a:solidFill>
            <a:schemeClr val="tx2"/>
          </a:solidFill>
          <a:latin typeface="Arial" charset="0"/>
        </a:defRPr>
      </a:lvl4pPr>
      <a:lvl5pPr algn="ctr" defTabSz="3055938" rtl="0" eaLnBrk="0" fontAlgn="base" hangingPunct="0">
        <a:spcBef>
          <a:spcPct val="0"/>
        </a:spcBef>
        <a:spcAft>
          <a:spcPct val="0"/>
        </a:spcAft>
        <a:defRPr sz="14700">
          <a:solidFill>
            <a:schemeClr val="tx2"/>
          </a:solidFill>
          <a:latin typeface="Arial" charset="0"/>
        </a:defRPr>
      </a:lvl5pPr>
      <a:lvl6pPr marL="457200" algn="ctr" defTabSz="3055938" rtl="0" fontAlgn="base">
        <a:spcBef>
          <a:spcPct val="0"/>
        </a:spcBef>
        <a:spcAft>
          <a:spcPct val="0"/>
        </a:spcAft>
        <a:defRPr sz="14700">
          <a:solidFill>
            <a:schemeClr val="tx2"/>
          </a:solidFill>
          <a:latin typeface="Arial" charset="0"/>
        </a:defRPr>
      </a:lvl6pPr>
      <a:lvl7pPr marL="914400" algn="ctr" defTabSz="3055938" rtl="0" fontAlgn="base">
        <a:spcBef>
          <a:spcPct val="0"/>
        </a:spcBef>
        <a:spcAft>
          <a:spcPct val="0"/>
        </a:spcAft>
        <a:defRPr sz="14700">
          <a:solidFill>
            <a:schemeClr val="tx2"/>
          </a:solidFill>
          <a:latin typeface="Arial" charset="0"/>
        </a:defRPr>
      </a:lvl7pPr>
      <a:lvl8pPr marL="1371600" algn="ctr" defTabSz="3055938" rtl="0" fontAlgn="base">
        <a:spcBef>
          <a:spcPct val="0"/>
        </a:spcBef>
        <a:spcAft>
          <a:spcPct val="0"/>
        </a:spcAft>
        <a:defRPr sz="14700">
          <a:solidFill>
            <a:schemeClr val="tx2"/>
          </a:solidFill>
          <a:latin typeface="Arial" charset="0"/>
        </a:defRPr>
      </a:lvl8pPr>
      <a:lvl9pPr marL="1828800" algn="ctr" defTabSz="3055938" rtl="0" fontAlgn="base">
        <a:spcBef>
          <a:spcPct val="0"/>
        </a:spcBef>
        <a:spcAft>
          <a:spcPct val="0"/>
        </a:spcAft>
        <a:defRPr sz="14700">
          <a:solidFill>
            <a:schemeClr val="tx2"/>
          </a:solidFill>
          <a:latin typeface="Arial" charset="0"/>
        </a:defRPr>
      </a:lvl9pPr>
    </p:titleStyle>
    <p:bodyStyle>
      <a:lvl1pPr marL="1146175" indent="-1146175" algn="l" defTabSz="3055938" rtl="0" eaLnBrk="0" fontAlgn="base" hangingPunct="0">
        <a:spcBef>
          <a:spcPct val="20000"/>
        </a:spcBef>
        <a:spcAft>
          <a:spcPct val="0"/>
        </a:spcAft>
        <a:buChar char="•"/>
        <a:defRPr sz="10700">
          <a:solidFill>
            <a:schemeClr val="tx1"/>
          </a:solidFill>
          <a:latin typeface="+mn-lt"/>
          <a:ea typeface="+mn-ea"/>
          <a:cs typeface="+mn-cs"/>
        </a:defRPr>
      </a:lvl1pPr>
      <a:lvl2pPr marL="2482850" indent="-955675" algn="l" defTabSz="3055938" rtl="0" eaLnBrk="0" fontAlgn="base" hangingPunct="0">
        <a:spcBef>
          <a:spcPct val="20000"/>
        </a:spcBef>
        <a:spcAft>
          <a:spcPct val="0"/>
        </a:spcAft>
        <a:buChar char="–"/>
        <a:defRPr sz="9400">
          <a:solidFill>
            <a:schemeClr val="tx1"/>
          </a:solidFill>
          <a:latin typeface="+mn-lt"/>
        </a:defRPr>
      </a:lvl2pPr>
      <a:lvl3pPr marL="3819525" indent="-763588" algn="l" defTabSz="3055938" rtl="0" eaLnBrk="0" fontAlgn="base" hangingPunct="0">
        <a:spcBef>
          <a:spcPct val="20000"/>
        </a:spcBef>
        <a:spcAft>
          <a:spcPct val="0"/>
        </a:spcAft>
        <a:buChar char="•"/>
        <a:defRPr sz="8000">
          <a:solidFill>
            <a:schemeClr val="tx1"/>
          </a:solidFill>
          <a:latin typeface="+mn-lt"/>
        </a:defRPr>
      </a:lvl3pPr>
      <a:lvl4pPr marL="5346700" indent="-763588" algn="l" defTabSz="3055938" rtl="0" eaLnBrk="0" fontAlgn="base" hangingPunct="0">
        <a:spcBef>
          <a:spcPct val="20000"/>
        </a:spcBef>
        <a:spcAft>
          <a:spcPct val="0"/>
        </a:spcAft>
        <a:buChar char="–"/>
        <a:defRPr sz="6700">
          <a:solidFill>
            <a:schemeClr val="tx1"/>
          </a:solidFill>
          <a:latin typeface="+mn-lt"/>
        </a:defRPr>
      </a:lvl4pPr>
      <a:lvl5pPr marL="6873875" indent="-763588" algn="l" defTabSz="3055938" rtl="0" eaLnBrk="0" fontAlgn="base" hangingPunct="0">
        <a:spcBef>
          <a:spcPct val="20000"/>
        </a:spcBef>
        <a:spcAft>
          <a:spcPct val="0"/>
        </a:spcAft>
        <a:buChar char="»"/>
        <a:defRPr sz="6700">
          <a:solidFill>
            <a:schemeClr val="tx1"/>
          </a:solidFill>
          <a:latin typeface="+mn-lt"/>
        </a:defRPr>
      </a:lvl5pPr>
      <a:lvl6pPr marL="7331075" indent="-763588" algn="l" defTabSz="3055938" rtl="0" fontAlgn="base">
        <a:spcBef>
          <a:spcPct val="20000"/>
        </a:spcBef>
        <a:spcAft>
          <a:spcPct val="0"/>
        </a:spcAft>
        <a:buChar char="»"/>
        <a:defRPr sz="6700">
          <a:solidFill>
            <a:schemeClr val="tx1"/>
          </a:solidFill>
          <a:latin typeface="+mn-lt"/>
        </a:defRPr>
      </a:lvl6pPr>
      <a:lvl7pPr marL="7788275" indent="-763588" algn="l" defTabSz="3055938" rtl="0" fontAlgn="base">
        <a:spcBef>
          <a:spcPct val="20000"/>
        </a:spcBef>
        <a:spcAft>
          <a:spcPct val="0"/>
        </a:spcAft>
        <a:buChar char="»"/>
        <a:defRPr sz="6700">
          <a:solidFill>
            <a:schemeClr val="tx1"/>
          </a:solidFill>
          <a:latin typeface="+mn-lt"/>
        </a:defRPr>
      </a:lvl7pPr>
      <a:lvl8pPr marL="8245475" indent="-763588" algn="l" defTabSz="3055938" rtl="0" fontAlgn="base">
        <a:spcBef>
          <a:spcPct val="20000"/>
        </a:spcBef>
        <a:spcAft>
          <a:spcPct val="0"/>
        </a:spcAft>
        <a:buChar char="»"/>
        <a:defRPr sz="6700">
          <a:solidFill>
            <a:schemeClr val="tx1"/>
          </a:solidFill>
          <a:latin typeface="+mn-lt"/>
        </a:defRPr>
      </a:lvl8pPr>
      <a:lvl9pPr marL="8702675" indent="-763588" algn="l" defTabSz="3055938" rtl="0" fontAlgn="base">
        <a:spcBef>
          <a:spcPct val="20000"/>
        </a:spcBef>
        <a:spcAft>
          <a:spcPct val="0"/>
        </a:spcAft>
        <a:buChar char="»"/>
        <a:defRPr sz="67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tiff"/><Relationship Id="rId5" Type="http://schemas.openxmlformats.org/officeDocument/2006/relationships/image" Target="../media/image3.png"/><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srcRect/>
          <a:stretch>
            <a:fillRect/>
          </a:stretch>
        </p:blipFill>
        <p:spPr bwMode="auto">
          <a:xfrm>
            <a:off x="313184" y="23708939"/>
            <a:ext cx="20749368" cy="4602359"/>
          </a:xfrm>
          <a:prstGeom prst="rect">
            <a:avLst/>
          </a:prstGeom>
          <a:noFill/>
          <a:ln w="15875">
            <a:solidFill>
              <a:srgbClr val="00B0F6"/>
            </a:solidFill>
            <a:miter lim="800000"/>
            <a:headEnd/>
            <a:tailEnd/>
          </a:ln>
          <a:effectLst/>
        </p:spPr>
      </p:pic>
      <p:pic>
        <p:nvPicPr>
          <p:cNvPr id="1026" name="Picture 2"/>
          <p:cNvPicPr>
            <a:picLocks noChangeArrowheads="1"/>
          </p:cNvPicPr>
          <p:nvPr/>
        </p:nvPicPr>
        <p:blipFill>
          <a:blip r:embed="rId3" cstate="print"/>
          <a:srcRect/>
          <a:stretch>
            <a:fillRect/>
          </a:stretch>
        </p:blipFill>
        <p:spPr bwMode="auto">
          <a:xfrm>
            <a:off x="10837416" y="5922963"/>
            <a:ext cx="10188000" cy="17427600"/>
          </a:xfrm>
          <a:prstGeom prst="rect">
            <a:avLst/>
          </a:prstGeom>
          <a:noFill/>
          <a:ln w="15875">
            <a:solidFill>
              <a:srgbClr val="00B0F6"/>
            </a:solidFill>
            <a:miter lim="800000"/>
            <a:headEnd/>
            <a:tailEnd/>
          </a:ln>
          <a:effectLst/>
        </p:spPr>
      </p:pic>
      <p:pic>
        <p:nvPicPr>
          <p:cNvPr id="54" name="Picture 53" descr="coastal_uses_full.jpg"/>
          <p:cNvPicPr>
            <a:picLocks noChangeAspect="1"/>
          </p:cNvPicPr>
          <p:nvPr/>
        </p:nvPicPr>
        <p:blipFill>
          <a:blip r:embed="rId4" cstate="print"/>
          <a:srcRect l="5072" t="1848" r="3849" b="7145"/>
          <a:stretch>
            <a:fillRect/>
          </a:stretch>
        </p:blipFill>
        <p:spPr>
          <a:xfrm>
            <a:off x="324248" y="5924627"/>
            <a:ext cx="10225136" cy="17425936"/>
          </a:xfrm>
          <a:prstGeom prst="rect">
            <a:avLst/>
          </a:prstGeom>
          <a:ln w="15875">
            <a:solidFill>
              <a:srgbClr val="00B0F6"/>
            </a:solidFill>
          </a:ln>
        </p:spPr>
      </p:pic>
      <p:sp>
        <p:nvSpPr>
          <p:cNvPr id="2082" name="Text Box 12"/>
          <p:cNvSpPr txBox="1">
            <a:spLocks noChangeArrowheads="1"/>
          </p:cNvSpPr>
          <p:nvPr/>
        </p:nvSpPr>
        <p:spPr bwMode="auto">
          <a:xfrm>
            <a:off x="468313" y="28997275"/>
            <a:ext cx="18362612" cy="976313"/>
          </a:xfrm>
          <a:prstGeom prst="rect">
            <a:avLst/>
          </a:prstGeom>
          <a:noFill/>
          <a:ln w="9525">
            <a:noFill/>
            <a:miter lim="800000"/>
            <a:headEnd/>
            <a:tailEnd/>
          </a:ln>
        </p:spPr>
        <p:txBody>
          <a:bodyPr>
            <a:spAutoFit/>
          </a:bodyPr>
          <a:lstStyle/>
          <a:p>
            <a:pPr defTabSz="2952750">
              <a:spcBef>
                <a:spcPct val="50000"/>
              </a:spcBef>
            </a:pPr>
            <a:endParaRPr lang="en-US" sz="5800"/>
          </a:p>
        </p:txBody>
      </p:sp>
      <p:grpSp>
        <p:nvGrpSpPr>
          <p:cNvPr id="2088" name="Group 40"/>
          <p:cNvGrpSpPr>
            <a:grpSpLocks/>
          </p:cNvGrpSpPr>
          <p:nvPr/>
        </p:nvGrpSpPr>
        <p:grpSpPr bwMode="auto">
          <a:xfrm>
            <a:off x="-93663" y="28605163"/>
            <a:ext cx="21480463" cy="1674812"/>
            <a:chOff x="-59" y="18019"/>
            <a:chExt cx="13531" cy="1055"/>
          </a:xfrm>
        </p:grpSpPr>
        <p:sp>
          <p:nvSpPr>
            <p:cNvPr id="2051" name="Rectangle 10"/>
            <p:cNvSpPr>
              <a:spLocks noChangeArrowheads="1"/>
            </p:cNvSpPr>
            <p:nvPr/>
          </p:nvSpPr>
          <p:spPr bwMode="auto">
            <a:xfrm>
              <a:off x="0" y="18019"/>
              <a:ext cx="13472" cy="1055"/>
            </a:xfrm>
            <a:prstGeom prst="rect">
              <a:avLst/>
            </a:prstGeom>
            <a:solidFill>
              <a:srgbClr val="005C84"/>
            </a:solidFill>
            <a:ln w="9525">
              <a:noFill/>
              <a:miter lim="800000"/>
              <a:headEnd/>
              <a:tailEnd/>
            </a:ln>
          </p:spPr>
          <p:txBody>
            <a:bodyPr wrap="none" anchor="ctr"/>
            <a:lstStyle/>
            <a:p>
              <a:pPr defTabSz="2952750"/>
              <a:r>
                <a:rPr lang="en-GB" sz="5800" b="1">
                  <a:solidFill>
                    <a:schemeClr val="bg1"/>
                  </a:solidFill>
                  <a:latin typeface="Lucida Sans" pitchFamily="34" charset="0"/>
                </a:rPr>
                <a:t> </a:t>
              </a:r>
            </a:p>
          </p:txBody>
        </p:sp>
        <p:sp>
          <p:nvSpPr>
            <p:cNvPr id="2083" name="Text Box 13"/>
            <p:cNvSpPr txBox="1">
              <a:spLocks noChangeArrowheads="1"/>
            </p:cNvSpPr>
            <p:nvPr/>
          </p:nvSpPr>
          <p:spPr bwMode="auto">
            <a:xfrm>
              <a:off x="-59" y="18175"/>
              <a:ext cx="6030" cy="615"/>
            </a:xfrm>
            <a:prstGeom prst="rect">
              <a:avLst/>
            </a:prstGeom>
            <a:noFill/>
            <a:ln w="9525">
              <a:noFill/>
              <a:miter lim="800000"/>
              <a:headEnd/>
              <a:tailEnd/>
            </a:ln>
          </p:spPr>
          <p:txBody>
            <a:bodyPr>
              <a:spAutoFit/>
            </a:bodyPr>
            <a:lstStyle/>
            <a:p>
              <a:pPr algn="ctr" defTabSz="2952750">
                <a:spcBef>
                  <a:spcPct val="50000"/>
                </a:spcBef>
              </a:pPr>
              <a:r>
                <a:rPr lang="en-GB" sz="5800">
                  <a:solidFill>
                    <a:schemeClr val="bg1"/>
                  </a:solidFill>
                </a:rPr>
                <a:t>www.southampton.ac.uk</a:t>
              </a:r>
            </a:p>
          </p:txBody>
        </p:sp>
        <p:sp>
          <p:nvSpPr>
            <p:cNvPr id="2084" name="Text Box 13"/>
            <p:cNvSpPr txBox="1">
              <a:spLocks noChangeArrowheads="1"/>
            </p:cNvSpPr>
            <p:nvPr/>
          </p:nvSpPr>
          <p:spPr bwMode="auto">
            <a:xfrm>
              <a:off x="5920" y="18087"/>
              <a:ext cx="7302" cy="902"/>
            </a:xfrm>
            <a:prstGeom prst="rect">
              <a:avLst/>
            </a:prstGeom>
            <a:noFill/>
            <a:ln w="9525">
              <a:noFill/>
              <a:miter lim="800000"/>
              <a:headEnd/>
              <a:tailEnd/>
            </a:ln>
          </p:spPr>
          <p:txBody>
            <a:bodyPr>
              <a:spAutoFit/>
            </a:bodyPr>
            <a:lstStyle/>
            <a:p>
              <a:pPr algn="just" defTabSz="2952750">
                <a:spcBef>
                  <a:spcPct val="50000"/>
                </a:spcBef>
              </a:pPr>
              <a:r>
                <a:rPr lang="en-GB" sz="2900" dirty="0">
                  <a:solidFill>
                    <a:schemeClr val="bg1"/>
                  </a:solidFill>
                </a:rPr>
                <a:t>Dr Sally Brown &amp; Prof Robert Nicholls, </a:t>
              </a:r>
              <a:r>
                <a:rPr lang="en-GB" sz="2900" dirty="0" smtClean="0">
                  <a:solidFill>
                    <a:schemeClr val="bg1"/>
                  </a:solidFill>
                </a:rPr>
                <a:t>Faculty of Engineering and the Environment and </a:t>
              </a:r>
              <a:r>
                <a:rPr lang="en-GB" sz="2900" dirty="0">
                  <a:solidFill>
                    <a:schemeClr val="bg1"/>
                  </a:solidFill>
                </a:rPr>
                <a:t>Tyndall Centre for Climate Change Research. sb20@soton.ac.uk, </a:t>
              </a:r>
              <a:r>
                <a:rPr lang="en-GB" sz="2900" dirty="0" err="1">
                  <a:solidFill>
                    <a:schemeClr val="bg1"/>
                  </a:solidFill>
                </a:rPr>
                <a:t>R.J.Nicholls@soton.ac.uk</a:t>
              </a:r>
              <a:endParaRPr lang="en-GB" sz="2900" dirty="0">
                <a:solidFill>
                  <a:schemeClr val="bg1"/>
                </a:solidFill>
              </a:endParaRPr>
            </a:p>
          </p:txBody>
        </p:sp>
      </p:grpSp>
      <p:grpSp>
        <p:nvGrpSpPr>
          <p:cNvPr id="2055" name="Group 51"/>
          <p:cNvGrpSpPr>
            <a:grpSpLocks/>
          </p:cNvGrpSpPr>
          <p:nvPr/>
        </p:nvGrpSpPr>
        <p:grpSpPr bwMode="auto">
          <a:xfrm>
            <a:off x="0" y="0"/>
            <a:ext cx="21386800" cy="5562600"/>
            <a:chOff x="0" y="0"/>
            <a:chExt cx="13472" cy="3504"/>
          </a:xfrm>
        </p:grpSpPr>
        <p:sp>
          <p:nvSpPr>
            <p:cNvPr id="2079" name="Rectangle 4"/>
            <p:cNvSpPr>
              <a:spLocks noChangeArrowheads="1"/>
            </p:cNvSpPr>
            <p:nvPr/>
          </p:nvSpPr>
          <p:spPr bwMode="auto">
            <a:xfrm>
              <a:off x="0" y="0"/>
              <a:ext cx="13472" cy="3504"/>
            </a:xfrm>
            <a:prstGeom prst="rect">
              <a:avLst/>
            </a:prstGeom>
            <a:solidFill>
              <a:srgbClr val="005C84"/>
            </a:solidFill>
            <a:ln w="9525">
              <a:noFill/>
              <a:miter lim="800000"/>
              <a:headEnd/>
              <a:tailEnd/>
            </a:ln>
          </p:spPr>
          <p:txBody>
            <a:bodyPr wrap="none" anchor="ctr"/>
            <a:lstStyle/>
            <a:p>
              <a:pPr algn="ctr" defTabSz="2952750"/>
              <a:endParaRPr lang="en-US" sz="5800"/>
            </a:p>
          </p:txBody>
        </p:sp>
        <p:pic>
          <p:nvPicPr>
            <p:cNvPr id="2080" name="Picture 7" descr="uoswhitetrans_jpg"/>
            <p:cNvPicPr>
              <a:picLocks noChangeAspect="1" noChangeArrowheads="1"/>
            </p:cNvPicPr>
            <p:nvPr/>
          </p:nvPicPr>
          <p:blipFill>
            <a:blip r:embed="rId5" cstate="print"/>
            <a:srcRect/>
            <a:stretch>
              <a:fillRect/>
            </a:stretch>
          </p:blipFill>
          <p:spPr bwMode="auto">
            <a:xfrm>
              <a:off x="8142" y="601"/>
              <a:ext cx="4794" cy="1050"/>
            </a:xfrm>
            <a:prstGeom prst="rect">
              <a:avLst/>
            </a:prstGeom>
            <a:noFill/>
            <a:ln w="9525">
              <a:noFill/>
              <a:miter lim="800000"/>
              <a:headEnd/>
              <a:tailEnd/>
            </a:ln>
          </p:spPr>
        </p:pic>
        <p:sp>
          <p:nvSpPr>
            <p:cNvPr id="2081" name="Text Box 5"/>
            <p:cNvSpPr txBox="1">
              <a:spLocks noChangeArrowheads="1"/>
            </p:cNvSpPr>
            <p:nvPr/>
          </p:nvSpPr>
          <p:spPr bwMode="auto">
            <a:xfrm>
              <a:off x="476" y="2189"/>
              <a:ext cx="12510" cy="980"/>
            </a:xfrm>
            <a:prstGeom prst="rect">
              <a:avLst/>
            </a:prstGeom>
            <a:noFill/>
            <a:ln w="9525">
              <a:noFill/>
              <a:miter lim="800000"/>
              <a:headEnd/>
              <a:tailEnd/>
            </a:ln>
          </p:spPr>
          <p:txBody>
            <a:bodyPr>
              <a:spAutoFit/>
            </a:bodyPr>
            <a:lstStyle/>
            <a:p>
              <a:pPr algn="ctr" defTabSz="2952750">
                <a:spcBef>
                  <a:spcPct val="50000"/>
                </a:spcBef>
              </a:pPr>
              <a:r>
                <a:rPr lang="en-GB" sz="9600" dirty="0" smtClean="0">
                  <a:solidFill>
                    <a:schemeClr val="bg1"/>
                  </a:solidFill>
                  <a:latin typeface="Georgia" pitchFamily="18" charset="0"/>
                </a:rPr>
                <a:t>Impacts and costs of sea-level rise</a:t>
              </a:r>
              <a:endParaRPr lang="en-GB" sz="9600" dirty="0">
                <a:solidFill>
                  <a:schemeClr val="bg1"/>
                </a:solidFill>
                <a:latin typeface="Georgia" pitchFamily="18" charset="0"/>
              </a:endParaRPr>
            </a:p>
          </p:txBody>
        </p:sp>
      </p:grpSp>
      <p:sp>
        <p:nvSpPr>
          <p:cNvPr id="2078" name="Text Box 5"/>
          <p:cNvSpPr txBox="1">
            <a:spLocks noChangeArrowheads="1"/>
          </p:cNvSpPr>
          <p:nvPr/>
        </p:nvSpPr>
        <p:spPr bwMode="auto">
          <a:xfrm>
            <a:off x="324248" y="5924627"/>
            <a:ext cx="9432925" cy="861774"/>
          </a:xfrm>
          <a:prstGeom prst="rect">
            <a:avLst/>
          </a:prstGeom>
          <a:noFill/>
          <a:ln w="9525">
            <a:noFill/>
            <a:miter lim="800000"/>
            <a:headEnd/>
            <a:tailEnd/>
          </a:ln>
        </p:spPr>
        <p:txBody>
          <a:bodyPr>
            <a:spAutoFit/>
          </a:bodyPr>
          <a:lstStyle/>
          <a:p>
            <a:pPr defTabSz="2952750">
              <a:spcBef>
                <a:spcPct val="50000"/>
              </a:spcBef>
            </a:pPr>
            <a:r>
              <a:rPr lang="en-GB" sz="5000" b="1" dirty="0">
                <a:solidFill>
                  <a:srgbClr val="005C84"/>
                </a:solidFill>
                <a:latin typeface="Georgia" pitchFamily="18" charset="0"/>
              </a:rPr>
              <a:t>Research </a:t>
            </a:r>
            <a:r>
              <a:rPr lang="en-GB" sz="5000" b="1" dirty="0" smtClean="0">
                <a:solidFill>
                  <a:srgbClr val="005C84"/>
                </a:solidFill>
                <a:latin typeface="Georgia" pitchFamily="18" charset="0"/>
              </a:rPr>
              <a:t>description</a:t>
            </a:r>
          </a:p>
        </p:txBody>
      </p:sp>
      <p:sp>
        <p:nvSpPr>
          <p:cNvPr id="2061" name="Text Box 5"/>
          <p:cNvSpPr txBox="1">
            <a:spLocks noChangeArrowheads="1"/>
          </p:cNvSpPr>
          <p:nvPr/>
        </p:nvSpPr>
        <p:spPr bwMode="auto">
          <a:xfrm>
            <a:off x="10837416" y="5925493"/>
            <a:ext cx="9864724" cy="862013"/>
          </a:xfrm>
          <a:prstGeom prst="rect">
            <a:avLst/>
          </a:prstGeom>
          <a:noFill/>
          <a:ln w="9525">
            <a:noFill/>
            <a:miter lim="800000"/>
            <a:headEnd/>
            <a:tailEnd/>
          </a:ln>
        </p:spPr>
        <p:txBody>
          <a:bodyPr wrap="square">
            <a:spAutoFit/>
          </a:bodyPr>
          <a:lstStyle/>
          <a:p>
            <a:pPr defTabSz="2952750">
              <a:spcBef>
                <a:spcPct val="50000"/>
              </a:spcBef>
            </a:pPr>
            <a:r>
              <a:rPr lang="en-GB" sz="5000" b="1" dirty="0" smtClean="0">
                <a:solidFill>
                  <a:srgbClr val="005C84"/>
                </a:solidFill>
                <a:latin typeface="Georgia" pitchFamily="18" charset="0"/>
              </a:rPr>
              <a:t>Results: Case study of Europe</a:t>
            </a:r>
            <a:endParaRPr lang="en-GB" sz="5000" b="1" dirty="0">
              <a:solidFill>
                <a:srgbClr val="005C84"/>
              </a:solidFill>
              <a:latin typeface="Georgia" pitchFamily="18" charset="0"/>
            </a:endParaRPr>
          </a:p>
        </p:txBody>
      </p:sp>
      <p:sp>
        <p:nvSpPr>
          <p:cNvPr id="2062" name="Rectangle 70"/>
          <p:cNvSpPr>
            <a:spLocks noChangeArrowheads="1"/>
          </p:cNvSpPr>
          <p:nvPr/>
        </p:nvSpPr>
        <p:spPr bwMode="auto">
          <a:xfrm>
            <a:off x="10909424" y="6760904"/>
            <a:ext cx="10009112" cy="17266265"/>
          </a:xfrm>
          <a:prstGeom prst="rect">
            <a:avLst/>
          </a:prstGeom>
          <a:noFill/>
          <a:ln w="9525">
            <a:noFill/>
            <a:miter lim="800000"/>
            <a:headEnd/>
            <a:tailEnd/>
          </a:ln>
        </p:spPr>
        <p:txBody>
          <a:bodyPr wrap="square">
            <a:spAutoFit/>
          </a:bodyPr>
          <a:lstStyle/>
          <a:p>
            <a:pPr algn="just" defTabSz="2952750"/>
            <a:r>
              <a:rPr lang="en-GB" sz="3600" dirty="0" smtClean="0">
                <a:solidFill>
                  <a:srgbClr val="005C84"/>
                </a:solidFill>
                <a:latin typeface="Georgia" pitchFamily="18" charset="0"/>
              </a:rPr>
              <a:t>An EU funded project ‘</a:t>
            </a:r>
            <a:r>
              <a:rPr lang="en-GB" sz="3600" dirty="0" err="1" smtClean="0">
                <a:solidFill>
                  <a:srgbClr val="005C84"/>
                </a:solidFill>
                <a:latin typeface="Georgia" pitchFamily="18" charset="0"/>
              </a:rPr>
              <a:t>ClimateCost</a:t>
            </a:r>
            <a:r>
              <a:rPr lang="en-GB" sz="3600" dirty="0" smtClean="0">
                <a:solidFill>
                  <a:srgbClr val="005C84"/>
                </a:solidFill>
                <a:latin typeface="Georgia" pitchFamily="18" charset="0"/>
              </a:rPr>
              <a:t>: The Full Costs of Climate Change’, projects a  temperature rise of 3.5ºc, and a 37cm rise in global sea levels by the 2080s. Results indicate that if coastal defences are not upgraded to cope with changing conditions:</a:t>
            </a:r>
          </a:p>
          <a:p>
            <a:pPr algn="just" defTabSz="2952750"/>
            <a:endParaRPr lang="en-GB" sz="1200" dirty="0">
              <a:solidFill>
                <a:srgbClr val="005C84"/>
              </a:solidFill>
              <a:latin typeface="Georgia" pitchFamily="18" charset="0"/>
            </a:endParaRPr>
          </a:p>
          <a:p>
            <a:pPr algn="just" defTabSz="2952750">
              <a:buFont typeface="Arial" pitchFamily="34" charset="0"/>
              <a:buChar char="•"/>
            </a:pPr>
            <a:r>
              <a:rPr lang="en-GB" sz="3600" dirty="0" smtClean="0">
                <a:solidFill>
                  <a:srgbClr val="005C84"/>
                </a:solidFill>
                <a:latin typeface="Georgia" pitchFamily="18" charset="0"/>
              </a:rPr>
              <a:t> 35% of EU wetlands could be lost;</a:t>
            </a:r>
          </a:p>
          <a:p>
            <a:pPr algn="just" defTabSz="2952750">
              <a:buFont typeface="Arial" pitchFamily="34" charset="0"/>
              <a:buChar char="•"/>
            </a:pPr>
            <a:r>
              <a:rPr lang="en-GB" sz="3600" dirty="0" smtClean="0">
                <a:solidFill>
                  <a:srgbClr val="005C84"/>
                </a:solidFill>
                <a:latin typeface="Georgia" pitchFamily="18" charset="0"/>
              </a:rPr>
              <a:t> 55,000 people per year could be flooded;</a:t>
            </a:r>
          </a:p>
          <a:p>
            <a:pPr algn="just" defTabSz="2952750">
              <a:buFont typeface="Arial" pitchFamily="34" charset="0"/>
              <a:buChar char="•"/>
            </a:pPr>
            <a:r>
              <a:rPr lang="en-GB" sz="3600" dirty="0" smtClean="0">
                <a:solidFill>
                  <a:srgbClr val="005C84"/>
                </a:solidFill>
                <a:latin typeface="Georgia" pitchFamily="18" charset="0"/>
              </a:rPr>
              <a:t> 440,000 people would be forced to move as they are flooded more than once a year;</a:t>
            </a:r>
          </a:p>
          <a:p>
            <a:pPr algn="just" defTabSz="2952750">
              <a:buFont typeface="Arial" pitchFamily="34" charset="0"/>
              <a:buChar char="•"/>
            </a:pPr>
            <a:r>
              <a:rPr lang="en-GB" sz="3600" dirty="0" smtClean="0">
                <a:solidFill>
                  <a:srgbClr val="005C84"/>
                </a:solidFill>
                <a:latin typeface="Georgia" pitchFamily="18" charset="0"/>
              </a:rPr>
              <a:t> Damage costs could be in excess of €25 billion per year.</a:t>
            </a:r>
          </a:p>
          <a:p>
            <a:pPr algn="just" defTabSz="2952750"/>
            <a:endParaRPr lang="en-GB" sz="1200" dirty="0">
              <a:solidFill>
                <a:srgbClr val="005C84"/>
              </a:solidFill>
              <a:latin typeface="Georgia" pitchFamily="18" charset="0"/>
            </a:endParaRPr>
          </a:p>
          <a:p>
            <a:pPr algn="just" defTabSz="2952750"/>
            <a:r>
              <a:rPr lang="en-GB" sz="3600" dirty="0">
                <a:solidFill>
                  <a:srgbClr val="005C84"/>
                </a:solidFill>
                <a:latin typeface="Georgia" pitchFamily="18" charset="0"/>
              </a:rPr>
              <a:t>I</a:t>
            </a:r>
            <a:r>
              <a:rPr lang="en-GB" sz="3600" dirty="0" smtClean="0">
                <a:solidFill>
                  <a:srgbClr val="005C84"/>
                </a:solidFill>
                <a:latin typeface="Georgia" pitchFamily="18" charset="0"/>
              </a:rPr>
              <a:t>mpacts are not uniform throughout Europe, and those in north-west Europe are typically the worst affected.</a:t>
            </a:r>
          </a:p>
          <a:p>
            <a:pPr algn="just" defTabSz="2952750"/>
            <a:endParaRPr lang="en-GB" sz="3600" dirty="0" smtClean="0">
              <a:solidFill>
                <a:srgbClr val="005C84"/>
              </a:solidFill>
              <a:latin typeface="Georgia" pitchFamily="18" charset="0"/>
            </a:endParaRPr>
          </a:p>
          <a:p>
            <a:pPr algn="just" defTabSz="2952750"/>
            <a:endParaRPr lang="en-GB" sz="3600" dirty="0">
              <a:solidFill>
                <a:srgbClr val="005C84"/>
              </a:solidFill>
              <a:latin typeface="Georgia" pitchFamily="18" charset="0"/>
            </a:endParaRPr>
          </a:p>
          <a:p>
            <a:pPr algn="just" defTabSz="2952750"/>
            <a:endParaRPr lang="en-GB" sz="3600" dirty="0" smtClean="0">
              <a:solidFill>
                <a:srgbClr val="005C84"/>
              </a:solidFill>
              <a:latin typeface="Georgia" pitchFamily="18" charset="0"/>
            </a:endParaRPr>
          </a:p>
          <a:p>
            <a:pPr algn="just" defTabSz="2952750"/>
            <a:endParaRPr lang="en-GB" sz="3600" dirty="0">
              <a:solidFill>
                <a:srgbClr val="005C84"/>
              </a:solidFill>
              <a:latin typeface="Georgia" pitchFamily="18" charset="0"/>
            </a:endParaRPr>
          </a:p>
          <a:p>
            <a:pPr algn="just" defTabSz="2952750"/>
            <a:endParaRPr lang="en-GB" sz="3600" dirty="0" smtClean="0">
              <a:solidFill>
                <a:srgbClr val="005C84"/>
              </a:solidFill>
              <a:latin typeface="Georgia" pitchFamily="18" charset="0"/>
            </a:endParaRPr>
          </a:p>
          <a:p>
            <a:pPr algn="just" defTabSz="2952750"/>
            <a:endParaRPr lang="en-GB" sz="3600" dirty="0">
              <a:solidFill>
                <a:srgbClr val="005C84"/>
              </a:solidFill>
              <a:latin typeface="Georgia" pitchFamily="18" charset="0"/>
            </a:endParaRPr>
          </a:p>
          <a:p>
            <a:pPr algn="just" defTabSz="2952750"/>
            <a:endParaRPr lang="en-GB" sz="3600" dirty="0">
              <a:solidFill>
                <a:srgbClr val="005C84"/>
              </a:solidFill>
              <a:latin typeface="Georgia" pitchFamily="18" charset="0"/>
            </a:endParaRPr>
          </a:p>
          <a:p>
            <a:pPr algn="just" defTabSz="2952750"/>
            <a:endParaRPr lang="en-GB" sz="3600" dirty="0" smtClean="0">
              <a:solidFill>
                <a:srgbClr val="005C84"/>
              </a:solidFill>
              <a:latin typeface="Georgia" pitchFamily="18" charset="0"/>
            </a:endParaRPr>
          </a:p>
          <a:p>
            <a:pPr algn="just" defTabSz="2952750"/>
            <a:endParaRPr lang="en-GB" sz="3600" dirty="0">
              <a:solidFill>
                <a:srgbClr val="005C84"/>
              </a:solidFill>
              <a:latin typeface="Georgia" pitchFamily="18" charset="0"/>
            </a:endParaRPr>
          </a:p>
          <a:p>
            <a:pPr algn="just" defTabSz="2952750"/>
            <a:endParaRPr lang="en-GB" sz="3600" dirty="0" smtClean="0">
              <a:solidFill>
                <a:srgbClr val="005C84"/>
              </a:solidFill>
              <a:latin typeface="Georgia" pitchFamily="18" charset="0"/>
            </a:endParaRPr>
          </a:p>
          <a:p>
            <a:pPr algn="just" defTabSz="2952750"/>
            <a:endParaRPr lang="en-GB" sz="2400" dirty="0" smtClean="0">
              <a:solidFill>
                <a:srgbClr val="005C84"/>
              </a:solidFill>
              <a:latin typeface="Georgia" pitchFamily="18" charset="0"/>
            </a:endParaRPr>
          </a:p>
          <a:p>
            <a:pPr algn="just" defTabSz="2952750"/>
            <a:endParaRPr lang="en-GB" sz="2400" dirty="0" smtClean="0">
              <a:solidFill>
                <a:srgbClr val="005C84"/>
              </a:solidFill>
              <a:latin typeface="Georgia" pitchFamily="18" charset="0"/>
            </a:endParaRPr>
          </a:p>
          <a:p>
            <a:pPr algn="just" defTabSz="2952750"/>
            <a:r>
              <a:rPr lang="en-GB" sz="3600" dirty="0" smtClean="0">
                <a:solidFill>
                  <a:srgbClr val="005C84"/>
                </a:solidFill>
                <a:latin typeface="Georgia" pitchFamily="18" charset="0"/>
              </a:rPr>
              <a:t>Strategically planning for climate change (e.g. deciding whether to retreat, accommodate or protect) can reduce impacts and damage costs. </a:t>
            </a:r>
            <a:endParaRPr lang="en-GB" sz="3600" dirty="0">
              <a:solidFill>
                <a:srgbClr val="005C84"/>
              </a:solidFill>
              <a:latin typeface="Georgia" pitchFamily="18" charset="0"/>
            </a:endParaRPr>
          </a:p>
        </p:txBody>
      </p:sp>
      <p:sp>
        <p:nvSpPr>
          <p:cNvPr id="2067" name="TextBox 21"/>
          <p:cNvSpPr txBox="1">
            <a:spLocks noChangeArrowheads="1"/>
          </p:cNvSpPr>
          <p:nvPr/>
        </p:nvSpPr>
        <p:spPr bwMode="auto">
          <a:xfrm>
            <a:off x="10981432" y="20612595"/>
            <a:ext cx="9577387" cy="954088"/>
          </a:xfrm>
          <a:prstGeom prst="rect">
            <a:avLst/>
          </a:prstGeom>
          <a:noFill/>
          <a:ln w="9525">
            <a:noFill/>
            <a:miter lim="800000"/>
            <a:headEnd/>
            <a:tailEnd/>
          </a:ln>
        </p:spPr>
        <p:txBody>
          <a:bodyPr wrap="square">
            <a:spAutoFit/>
          </a:bodyPr>
          <a:lstStyle/>
          <a:p>
            <a:pPr algn="ctr"/>
            <a:r>
              <a:rPr lang="en-GB" sz="2800" dirty="0">
                <a:solidFill>
                  <a:srgbClr val="0098C3"/>
                </a:solidFill>
                <a:latin typeface="Georgia" pitchFamily="18" charset="0"/>
              </a:rPr>
              <a:t>Figure 2: </a:t>
            </a:r>
            <a:r>
              <a:rPr lang="en-GB" sz="2800" dirty="0" smtClean="0">
                <a:solidFill>
                  <a:srgbClr val="0098C3"/>
                </a:solidFill>
                <a:latin typeface="Georgia" pitchFamily="18" charset="0"/>
              </a:rPr>
              <a:t>Damage costs in Europe due to a 37cm rise in sea levels caused by a 3.5</a:t>
            </a:r>
            <a:r>
              <a:rPr lang="en-GB" sz="2800" dirty="0" smtClean="0">
                <a:solidFill>
                  <a:srgbClr val="0098C3"/>
                </a:solidFill>
                <a:latin typeface="Calibri"/>
              </a:rPr>
              <a:t>°</a:t>
            </a:r>
            <a:r>
              <a:rPr lang="en-GB" sz="2800" dirty="0" smtClean="0">
                <a:solidFill>
                  <a:srgbClr val="0098C3"/>
                </a:solidFill>
                <a:latin typeface="Georgia" pitchFamily="18" charset="0"/>
              </a:rPr>
              <a:t>C temperature rise by the 2080s.</a:t>
            </a:r>
            <a:endParaRPr lang="en-GB" sz="2800" dirty="0">
              <a:solidFill>
                <a:srgbClr val="0098C3"/>
              </a:solidFill>
              <a:latin typeface="Georgia" pitchFamily="18" charset="0"/>
            </a:endParaRPr>
          </a:p>
        </p:txBody>
      </p:sp>
      <p:sp>
        <p:nvSpPr>
          <p:cNvPr id="37" name="Text Box 5"/>
          <p:cNvSpPr txBox="1">
            <a:spLocks noChangeArrowheads="1"/>
          </p:cNvSpPr>
          <p:nvPr/>
        </p:nvSpPr>
        <p:spPr bwMode="auto">
          <a:xfrm>
            <a:off x="468264" y="23846802"/>
            <a:ext cx="9432925" cy="861774"/>
          </a:xfrm>
          <a:prstGeom prst="rect">
            <a:avLst/>
          </a:prstGeom>
          <a:noFill/>
          <a:ln w="9525">
            <a:noFill/>
            <a:miter lim="800000"/>
            <a:headEnd/>
            <a:tailEnd/>
          </a:ln>
        </p:spPr>
        <p:txBody>
          <a:bodyPr>
            <a:spAutoFit/>
          </a:bodyPr>
          <a:lstStyle/>
          <a:p>
            <a:pPr defTabSz="2952750">
              <a:spcBef>
                <a:spcPct val="50000"/>
              </a:spcBef>
            </a:pPr>
            <a:r>
              <a:rPr lang="en-GB" sz="5000" b="1" dirty="0" smtClean="0">
                <a:solidFill>
                  <a:srgbClr val="005C84"/>
                </a:solidFill>
                <a:latin typeface="Georgia" pitchFamily="18" charset="0"/>
              </a:rPr>
              <a:t>Research impact</a:t>
            </a:r>
            <a:endParaRPr lang="en-GB" sz="5000" b="1" dirty="0">
              <a:solidFill>
                <a:srgbClr val="005C84"/>
              </a:solidFill>
              <a:latin typeface="Georgia" pitchFamily="18" charset="0"/>
            </a:endParaRPr>
          </a:p>
        </p:txBody>
      </p:sp>
      <p:sp>
        <p:nvSpPr>
          <p:cNvPr id="2077" name="TextBox 17"/>
          <p:cNvSpPr txBox="1">
            <a:spLocks noChangeArrowheads="1"/>
          </p:cNvSpPr>
          <p:nvPr/>
        </p:nvSpPr>
        <p:spPr bwMode="auto">
          <a:xfrm>
            <a:off x="396256" y="6788724"/>
            <a:ext cx="10080625" cy="16561840"/>
          </a:xfrm>
          <a:prstGeom prst="rect">
            <a:avLst/>
          </a:prstGeom>
          <a:noFill/>
          <a:ln w="9525">
            <a:noFill/>
            <a:miter lim="800000"/>
            <a:headEnd/>
            <a:tailEnd/>
          </a:ln>
        </p:spPr>
        <p:txBody>
          <a:bodyPr wrap="square">
            <a:spAutoFit/>
          </a:bodyPr>
          <a:lstStyle/>
          <a:p>
            <a:pPr algn="just"/>
            <a:r>
              <a:rPr lang="en-GB" sz="3600" dirty="0">
                <a:solidFill>
                  <a:srgbClr val="005C84"/>
                </a:solidFill>
                <a:latin typeface="Georgia" pitchFamily="18" charset="0"/>
              </a:rPr>
              <a:t>Coastal zones are some of the most densely populated areas in the world, with fishing, agriculture, industry, tourism and port income generating a large proportion of a country’s wealth.</a:t>
            </a:r>
          </a:p>
          <a:p>
            <a:pPr algn="just"/>
            <a:endParaRPr lang="en-GB" sz="3600" dirty="0" smtClean="0">
              <a:solidFill>
                <a:srgbClr val="005C84"/>
              </a:solidFill>
              <a:latin typeface="Georgia" pitchFamily="18" charset="0"/>
            </a:endParaRPr>
          </a:p>
          <a:p>
            <a:pPr algn="just"/>
            <a:endParaRPr lang="en-GB" sz="3600" dirty="0">
              <a:solidFill>
                <a:srgbClr val="005C84"/>
              </a:solidFill>
              <a:latin typeface="Georgia" pitchFamily="18" charset="0"/>
            </a:endParaRPr>
          </a:p>
          <a:p>
            <a:pPr algn="just"/>
            <a:endParaRPr lang="en-GB" sz="3600" dirty="0" smtClean="0">
              <a:solidFill>
                <a:srgbClr val="005C84"/>
              </a:solidFill>
              <a:latin typeface="Georgia" pitchFamily="18" charset="0"/>
            </a:endParaRPr>
          </a:p>
          <a:p>
            <a:pPr algn="just"/>
            <a:endParaRPr lang="en-GB" sz="3600" dirty="0">
              <a:solidFill>
                <a:srgbClr val="005C84"/>
              </a:solidFill>
              <a:latin typeface="Georgia" pitchFamily="18" charset="0"/>
            </a:endParaRPr>
          </a:p>
          <a:p>
            <a:pPr algn="just"/>
            <a:endParaRPr lang="en-GB" sz="3600" dirty="0" smtClean="0">
              <a:solidFill>
                <a:srgbClr val="005C84"/>
              </a:solidFill>
              <a:latin typeface="Georgia" pitchFamily="18" charset="0"/>
            </a:endParaRPr>
          </a:p>
          <a:p>
            <a:pPr algn="just"/>
            <a:endParaRPr lang="en-GB" sz="3600" dirty="0">
              <a:solidFill>
                <a:srgbClr val="005C84"/>
              </a:solidFill>
              <a:latin typeface="Georgia" pitchFamily="18" charset="0"/>
            </a:endParaRPr>
          </a:p>
          <a:p>
            <a:pPr algn="just"/>
            <a:endParaRPr lang="en-GB" sz="3600" dirty="0" smtClean="0">
              <a:solidFill>
                <a:srgbClr val="005C84"/>
              </a:solidFill>
              <a:latin typeface="Georgia" pitchFamily="18" charset="0"/>
            </a:endParaRPr>
          </a:p>
          <a:p>
            <a:pPr algn="just"/>
            <a:endParaRPr lang="en-GB" sz="3600" dirty="0">
              <a:solidFill>
                <a:srgbClr val="005C84"/>
              </a:solidFill>
              <a:latin typeface="Georgia" pitchFamily="18" charset="0"/>
            </a:endParaRPr>
          </a:p>
          <a:p>
            <a:pPr algn="just"/>
            <a:endParaRPr lang="en-GB" sz="3600" dirty="0" smtClean="0">
              <a:solidFill>
                <a:srgbClr val="005C84"/>
              </a:solidFill>
              <a:latin typeface="Georgia" pitchFamily="18" charset="0"/>
            </a:endParaRPr>
          </a:p>
          <a:p>
            <a:pPr algn="just"/>
            <a:endParaRPr lang="en-GB" sz="3600" dirty="0">
              <a:solidFill>
                <a:srgbClr val="005C84"/>
              </a:solidFill>
              <a:latin typeface="Georgia" pitchFamily="18" charset="0"/>
            </a:endParaRPr>
          </a:p>
          <a:p>
            <a:pPr algn="just"/>
            <a:endParaRPr lang="en-GB" sz="3600" dirty="0">
              <a:solidFill>
                <a:srgbClr val="005C84"/>
              </a:solidFill>
              <a:latin typeface="Georgia" pitchFamily="18" charset="0"/>
            </a:endParaRPr>
          </a:p>
          <a:p>
            <a:pPr algn="just"/>
            <a:endParaRPr lang="en-GB" sz="3600" dirty="0">
              <a:solidFill>
                <a:srgbClr val="005C84"/>
              </a:solidFill>
              <a:latin typeface="Georgia" pitchFamily="18" charset="0"/>
            </a:endParaRPr>
          </a:p>
          <a:p>
            <a:pPr algn="just"/>
            <a:endParaRPr lang="en-GB" sz="3600" dirty="0">
              <a:solidFill>
                <a:srgbClr val="005C84"/>
              </a:solidFill>
              <a:latin typeface="Georgia" pitchFamily="18" charset="0"/>
            </a:endParaRPr>
          </a:p>
          <a:p>
            <a:pPr algn="just"/>
            <a:endParaRPr lang="en-GB" sz="3600" dirty="0" smtClean="0">
              <a:solidFill>
                <a:srgbClr val="005C84"/>
              </a:solidFill>
              <a:latin typeface="Georgia" pitchFamily="18" charset="0"/>
            </a:endParaRPr>
          </a:p>
          <a:p>
            <a:pPr algn="just"/>
            <a:r>
              <a:rPr lang="en-GB" sz="3600" dirty="0" smtClean="0">
                <a:solidFill>
                  <a:srgbClr val="005C84"/>
                </a:solidFill>
                <a:latin typeface="Georgia" pitchFamily="18" charset="0"/>
              </a:rPr>
              <a:t>As </a:t>
            </a:r>
            <a:r>
              <a:rPr lang="en-GB" sz="3600" dirty="0">
                <a:solidFill>
                  <a:srgbClr val="005C84"/>
                </a:solidFill>
                <a:latin typeface="Georgia" pitchFamily="18" charset="0"/>
              </a:rPr>
              <a:t>temperatures increase due to climate change, sea levels will also rise threatening vital infrastructure and putting more people at risk </a:t>
            </a:r>
            <a:r>
              <a:rPr lang="en-GB" sz="3600" dirty="0" smtClean="0">
                <a:solidFill>
                  <a:srgbClr val="005C84"/>
                </a:solidFill>
                <a:latin typeface="Georgia" pitchFamily="18" charset="0"/>
              </a:rPr>
              <a:t>of </a:t>
            </a:r>
            <a:r>
              <a:rPr lang="en-GB" sz="3600" dirty="0">
                <a:solidFill>
                  <a:srgbClr val="005C84"/>
                </a:solidFill>
                <a:latin typeface="Georgia" pitchFamily="18" charset="0"/>
              </a:rPr>
              <a:t>flooding. </a:t>
            </a:r>
            <a:r>
              <a:rPr lang="en-GB" sz="3600" dirty="0" smtClean="0">
                <a:solidFill>
                  <a:srgbClr val="005C84"/>
                </a:solidFill>
                <a:latin typeface="Georgia" pitchFamily="18" charset="0"/>
              </a:rPr>
              <a:t>Within the Faculty of Engineering and the Environment, a coastal model (the Dynamic Interactive Vulnerability Assessment, or DIVA) has been developed which provides global</a:t>
            </a:r>
            <a:r>
              <a:rPr lang="en-GB" sz="3600" dirty="0">
                <a:solidFill>
                  <a:srgbClr val="005C84"/>
                </a:solidFill>
                <a:latin typeface="Georgia" pitchFamily="18" charset="0"/>
              </a:rPr>
              <a:t>, regional and country </a:t>
            </a:r>
            <a:r>
              <a:rPr lang="en-GB" sz="3600" dirty="0" smtClean="0">
                <a:solidFill>
                  <a:srgbClr val="005C84"/>
                </a:solidFill>
                <a:latin typeface="Georgia" pitchFamily="18" charset="0"/>
              </a:rPr>
              <a:t>estimates of the impacts of sea-level rise throughout the 21</a:t>
            </a:r>
            <a:r>
              <a:rPr lang="en-GB" sz="3600" baseline="30000" dirty="0" smtClean="0">
                <a:solidFill>
                  <a:srgbClr val="005C84"/>
                </a:solidFill>
                <a:latin typeface="Georgia" pitchFamily="18" charset="0"/>
              </a:rPr>
              <a:t>st</a:t>
            </a:r>
            <a:r>
              <a:rPr lang="en-GB" sz="3600" dirty="0" smtClean="0">
                <a:solidFill>
                  <a:srgbClr val="005C84"/>
                </a:solidFill>
                <a:latin typeface="Georgia" pitchFamily="18" charset="0"/>
              </a:rPr>
              <a:t> century. As well as impacts, the DIVA model estimates the associated economic costs. </a:t>
            </a:r>
            <a:endParaRPr lang="en-GB" sz="3800" dirty="0">
              <a:solidFill>
                <a:srgbClr val="005C84"/>
              </a:solidFill>
              <a:latin typeface="Georgia" pitchFamily="18" charset="0"/>
            </a:endParaRPr>
          </a:p>
        </p:txBody>
      </p:sp>
      <p:sp>
        <p:nvSpPr>
          <p:cNvPr id="50" name="TextBox 17"/>
          <p:cNvSpPr txBox="1">
            <a:spLocks noChangeArrowheads="1"/>
          </p:cNvSpPr>
          <p:nvPr/>
        </p:nvSpPr>
        <p:spPr bwMode="auto">
          <a:xfrm>
            <a:off x="468264" y="24782906"/>
            <a:ext cx="20234248" cy="3416320"/>
          </a:xfrm>
          <a:prstGeom prst="rect">
            <a:avLst/>
          </a:prstGeom>
          <a:noFill/>
          <a:ln w="9525">
            <a:noFill/>
            <a:miter lim="800000"/>
            <a:headEnd/>
            <a:tailEnd/>
          </a:ln>
        </p:spPr>
        <p:txBody>
          <a:bodyPr wrap="square">
            <a:spAutoFit/>
          </a:bodyPr>
          <a:lstStyle/>
          <a:p>
            <a:pPr algn="just"/>
            <a:r>
              <a:rPr lang="en-GB" sz="3600" dirty="0" smtClean="0">
                <a:solidFill>
                  <a:srgbClr val="005C84"/>
                </a:solidFill>
                <a:latin typeface="Georgia" pitchFamily="18" charset="0"/>
              </a:rPr>
              <a:t>These results help </a:t>
            </a:r>
            <a:r>
              <a:rPr lang="en-GB" sz="3600" dirty="0">
                <a:solidFill>
                  <a:srgbClr val="005C84"/>
                </a:solidFill>
                <a:latin typeface="Georgia" pitchFamily="18" charset="0"/>
              </a:rPr>
              <a:t>organisations strategically plan for climate change, direct resources to those in need, and where appropriate, adapt to changing </a:t>
            </a:r>
            <a:r>
              <a:rPr lang="en-GB" sz="3600" dirty="0" smtClean="0">
                <a:solidFill>
                  <a:srgbClr val="005C84"/>
                </a:solidFill>
                <a:latin typeface="Georgia" pitchFamily="18" charset="0"/>
              </a:rPr>
              <a:t>conditions. Funding organisations include the European Commission, the World Bank, NERC, the Department of Energy and Climate Change (DECC), UNEP and DFID. Results have been presented to EU policy makers in Brussels, and will be presented by the Foreign Office / DECC at the internationally important 2011 UN conference on climate change in Durban.</a:t>
            </a:r>
            <a:endParaRPr lang="en-GB" sz="3600" dirty="0">
              <a:solidFill>
                <a:srgbClr val="005C84"/>
              </a:solidFill>
              <a:latin typeface="Georgia" pitchFamily="18" charset="0"/>
            </a:endParaRPr>
          </a:p>
        </p:txBody>
      </p:sp>
      <p:sp>
        <p:nvSpPr>
          <p:cNvPr id="51" name="TextBox 21"/>
          <p:cNvSpPr txBox="1">
            <a:spLocks noChangeArrowheads="1"/>
          </p:cNvSpPr>
          <p:nvPr/>
        </p:nvSpPr>
        <p:spPr bwMode="auto">
          <a:xfrm>
            <a:off x="612280" y="16634655"/>
            <a:ext cx="9577064" cy="523220"/>
          </a:xfrm>
          <a:prstGeom prst="rect">
            <a:avLst/>
          </a:prstGeom>
          <a:noFill/>
          <a:ln w="9525">
            <a:noFill/>
            <a:miter lim="800000"/>
            <a:headEnd/>
            <a:tailEnd/>
          </a:ln>
        </p:spPr>
        <p:txBody>
          <a:bodyPr wrap="square">
            <a:spAutoFit/>
          </a:bodyPr>
          <a:lstStyle/>
          <a:p>
            <a:pPr algn="ctr"/>
            <a:r>
              <a:rPr lang="en-GB" sz="2800" dirty="0">
                <a:solidFill>
                  <a:srgbClr val="0098C3"/>
                </a:solidFill>
                <a:latin typeface="Georgia" pitchFamily="18" charset="0"/>
              </a:rPr>
              <a:t>Figure </a:t>
            </a:r>
            <a:r>
              <a:rPr lang="en-GB" sz="2800" dirty="0" smtClean="0">
                <a:solidFill>
                  <a:srgbClr val="0098C3"/>
                </a:solidFill>
                <a:latin typeface="Georgia" pitchFamily="18" charset="0"/>
              </a:rPr>
              <a:t>1:  The coastal zone has many uses.</a:t>
            </a:r>
            <a:endParaRPr lang="en-GB" sz="2800" dirty="0">
              <a:solidFill>
                <a:srgbClr val="0098C3"/>
              </a:solidFill>
              <a:latin typeface="Georgia" pitchFamily="18" charset="0"/>
            </a:endParaRPr>
          </a:p>
        </p:txBody>
      </p:sp>
      <p:grpSp>
        <p:nvGrpSpPr>
          <p:cNvPr id="52" name="Group 51"/>
          <p:cNvGrpSpPr/>
          <p:nvPr/>
        </p:nvGrpSpPr>
        <p:grpSpPr>
          <a:xfrm>
            <a:off x="12781632" y="15500027"/>
            <a:ext cx="6264696" cy="5040560"/>
            <a:chOff x="12853640" y="16292115"/>
            <a:chExt cx="5616624" cy="4536504"/>
          </a:xfrm>
        </p:grpSpPr>
        <p:grpSp>
          <p:nvGrpSpPr>
            <p:cNvPr id="49" name="Group 48"/>
            <p:cNvGrpSpPr/>
            <p:nvPr/>
          </p:nvGrpSpPr>
          <p:grpSpPr>
            <a:xfrm>
              <a:off x="12853640" y="16292115"/>
              <a:ext cx="5616624" cy="4536504"/>
              <a:chOff x="12853640" y="17948299"/>
              <a:chExt cx="5616624" cy="4536504"/>
            </a:xfrm>
          </p:grpSpPr>
          <p:grpSp>
            <p:nvGrpSpPr>
              <p:cNvPr id="46" name="Group 45"/>
              <p:cNvGrpSpPr/>
              <p:nvPr/>
            </p:nvGrpSpPr>
            <p:grpSpPr>
              <a:xfrm>
                <a:off x="12853640" y="17948299"/>
                <a:ext cx="5616624" cy="4536504"/>
                <a:chOff x="12853640" y="17948299"/>
                <a:chExt cx="5616624" cy="4536504"/>
              </a:xfrm>
            </p:grpSpPr>
            <p:grpSp>
              <p:nvGrpSpPr>
                <p:cNvPr id="45" name="Group 44"/>
                <p:cNvGrpSpPr/>
                <p:nvPr/>
              </p:nvGrpSpPr>
              <p:grpSpPr>
                <a:xfrm>
                  <a:off x="12853640" y="17948299"/>
                  <a:ext cx="5616624" cy="4536504"/>
                  <a:chOff x="12853640" y="17948299"/>
                  <a:chExt cx="5616624" cy="4536504"/>
                </a:xfrm>
              </p:grpSpPr>
              <p:pic>
                <p:nvPicPr>
                  <p:cNvPr id="39" name="Picture 38" descr="dam_no_a1bimid_2080s.tif"/>
                  <p:cNvPicPr>
                    <a:picLocks noChangeAspect="1"/>
                  </p:cNvPicPr>
                  <p:nvPr/>
                </p:nvPicPr>
                <p:blipFill>
                  <a:blip r:embed="rId6" cstate="print"/>
                  <a:srcRect l="9054" t="39893" r="16672" b="17656"/>
                  <a:stretch>
                    <a:fillRect/>
                  </a:stretch>
                </p:blipFill>
                <p:spPr>
                  <a:xfrm>
                    <a:off x="12853640" y="17948299"/>
                    <a:ext cx="5616624" cy="4536504"/>
                  </a:xfrm>
                  <a:prstGeom prst="rect">
                    <a:avLst/>
                  </a:prstGeom>
                </p:spPr>
              </p:pic>
              <p:sp>
                <p:nvSpPr>
                  <p:cNvPr id="42" name="Rectangle 41"/>
                  <p:cNvSpPr/>
                  <p:nvPr/>
                </p:nvSpPr>
                <p:spPr bwMode="auto">
                  <a:xfrm>
                    <a:off x="13141672" y="22124763"/>
                    <a:ext cx="504056" cy="72008"/>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3055938" rtl="0" eaLnBrk="1" fontAlgn="base" latinLnBrk="0" hangingPunct="1">
                      <a:lnSpc>
                        <a:spcPct val="100000"/>
                      </a:lnSpc>
                      <a:spcBef>
                        <a:spcPct val="0"/>
                      </a:spcBef>
                      <a:spcAft>
                        <a:spcPct val="0"/>
                      </a:spcAft>
                      <a:buClrTx/>
                      <a:buSzTx/>
                      <a:buFontTx/>
                      <a:buNone/>
                      <a:tabLst/>
                    </a:pPr>
                    <a:endParaRPr kumimoji="0" lang="en-GB" sz="6000" b="0" i="0" u="none" strike="noStrike" cap="none" normalizeH="0" baseline="0" smtClean="0">
                      <a:ln>
                        <a:noFill/>
                      </a:ln>
                      <a:solidFill>
                        <a:schemeClr val="tx1"/>
                      </a:solidFill>
                      <a:effectLst/>
                      <a:latin typeface="Arial" charset="0"/>
                    </a:endParaRPr>
                  </a:p>
                </p:txBody>
              </p:sp>
              <p:sp>
                <p:nvSpPr>
                  <p:cNvPr id="44" name="Oval 43"/>
                  <p:cNvSpPr/>
                  <p:nvPr/>
                </p:nvSpPr>
                <p:spPr bwMode="auto">
                  <a:xfrm>
                    <a:off x="12925648" y="22124763"/>
                    <a:ext cx="117727" cy="72008"/>
                  </a:xfrm>
                  <a:prstGeom prst="ellipse">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3055938" rtl="0" eaLnBrk="1" fontAlgn="base" latinLnBrk="0" hangingPunct="1">
                      <a:lnSpc>
                        <a:spcPct val="100000"/>
                      </a:lnSpc>
                      <a:spcBef>
                        <a:spcPct val="0"/>
                      </a:spcBef>
                      <a:spcAft>
                        <a:spcPct val="0"/>
                      </a:spcAft>
                      <a:buClrTx/>
                      <a:buSzTx/>
                      <a:buFontTx/>
                      <a:buNone/>
                      <a:tabLst/>
                    </a:pPr>
                    <a:endParaRPr kumimoji="0" lang="en-GB" sz="6000" b="0" i="0" u="none" strike="noStrike" cap="none" normalizeH="0" baseline="0" smtClean="0">
                      <a:ln>
                        <a:noFill/>
                      </a:ln>
                      <a:solidFill>
                        <a:schemeClr val="tx1"/>
                      </a:solidFill>
                      <a:effectLst/>
                      <a:latin typeface="Arial" charset="0"/>
                    </a:endParaRPr>
                  </a:p>
                </p:txBody>
              </p:sp>
            </p:grpSp>
            <p:sp>
              <p:nvSpPr>
                <p:cNvPr id="40" name="TextBox 39"/>
                <p:cNvSpPr txBox="1"/>
                <p:nvPr/>
              </p:nvSpPr>
              <p:spPr>
                <a:xfrm>
                  <a:off x="12853640" y="22052755"/>
                  <a:ext cx="936104" cy="184666"/>
                </a:xfrm>
                <a:prstGeom prst="rect">
                  <a:avLst/>
                </a:prstGeom>
                <a:noFill/>
              </p:spPr>
              <p:txBody>
                <a:bodyPr wrap="square" rtlCol="0">
                  <a:spAutoFit/>
                </a:bodyPr>
                <a:lstStyle/>
                <a:p>
                  <a:r>
                    <a:rPr lang="en-GB" sz="600" dirty="0" smtClean="0"/>
                    <a:t>  0       250     500 km</a:t>
                  </a:r>
                  <a:endParaRPr lang="en-GB" sz="600" dirty="0"/>
                </a:p>
              </p:txBody>
            </p:sp>
          </p:grpSp>
          <p:sp>
            <p:nvSpPr>
              <p:cNvPr id="48" name="Freeform 47"/>
              <p:cNvSpPr/>
              <p:nvPr/>
            </p:nvSpPr>
            <p:spPr bwMode="auto">
              <a:xfrm>
                <a:off x="13746956" y="18380869"/>
                <a:ext cx="740569" cy="130969"/>
              </a:xfrm>
              <a:custGeom>
                <a:avLst/>
                <a:gdLst>
                  <a:gd name="connsiteX0" fmla="*/ 0 w 740569"/>
                  <a:gd name="connsiteY0" fmla="*/ 11906 h 130969"/>
                  <a:gd name="connsiteX1" fmla="*/ 0 w 740569"/>
                  <a:gd name="connsiteY1" fmla="*/ 11906 h 130969"/>
                  <a:gd name="connsiteX2" fmla="*/ 4763 w 740569"/>
                  <a:gd name="connsiteY2" fmla="*/ 109537 h 130969"/>
                  <a:gd name="connsiteX3" fmla="*/ 40482 w 740569"/>
                  <a:gd name="connsiteY3" fmla="*/ 130969 h 130969"/>
                  <a:gd name="connsiteX4" fmla="*/ 628650 w 740569"/>
                  <a:gd name="connsiteY4" fmla="*/ 130969 h 130969"/>
                  <a:gd name="connsiteX5" fmla="*/ 740569 w 740569"/>
                  <a:gd name="connsiteY5" fmla="*/ 88106 h 130969"/>
                  <a:gd name="connsiteX6" fmla="*/ 669132 w 740569"/>
                  <a:gd name="connsiteY6" fmla="*/ 38100 h 130969"/>
                  <a:gd name="connsiteX7" fmla="*/ 619125 w 740569"/>
                  <a:gd name="connsiteY7" fmla="*/ 0 h 130969"/>
                  <a:gd name="connsiteX8" fmla="*/ 0 w 740569"/>
                  <a:gd name="connsiteY8" fmla="*/ 11906 h 130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0569" h="130969">
                    <a:moveTo>
                      <a:pt x="0" y="11906"/>
                    </a:moveTo>
                    <a:lnTo>
                      <a:pt x="0" y="11906"/>
                    </a:lnTo>
                    <a:lnTo>
                      <a:pt x="4763" y="109537"/>
                    </a:lnTo>
                    <a:lnTo>
                      <a:pt x="40482" y="130969"/>
                    </a:lnTo>
                    <a:lnTo>
                      <a:pt x="628650" y="130969"/>
                    </a:lnTo>
                    <a:lnTo>
                      <a:pt x="740569" y="88106"/>
                    </a:lnTo>
                    <a:lnTo>
                      <a:pt x="669132" y="38100"/>
                    </a:lnTo>
                    <a:lnTo>
                      <a:pt x="619125" y="0"/>
                    </a:lnTo>
                    <a:lnTo>
                      <a:pt x="0" y="11906"/>
                    </a:lnTo>
                    <a:close/>
                  </a:path>
                </a:pathLst>
              </a:cu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3055938" rtl="0" eaLnBrk="1" fontAlgn="base" latinLnBrk="0" hangingPunct="1">
                  <a:lnSpc>
                    <a:spcPct val="100000"/>
                  </a:lnSpc>
                  <a:spcBef>
                    <a:spcPct val="0"/>
                  </a:spcBef>
                  <a:spcAft>
                    <a:spcPct val="0"/>
                  </a:spcAft>
                  <a:buClrTx/>
                  <a:buSzTx/>
                  <a:buFontTx/>
                  <a:buNone/>
                  <a:tabLst/>
                </a:pPr>
                <a:endParaRPr kumimoji="0" lang="en-GB" sz="6000" b="0" i="0" u="none" strike="noStrike" cap="none" normalizeH="0" baseline="0" smtClean="0">
                  <a:ln>
                    <a:noFill/>
                  </a:ln>
                  <a:solidFill>
                    <a:schemeClr val="tx1"/>
                  </a:solidFill>
                  <a:effectLst/>
                  <a:latin typeface="Arial" charset="0"/>
                </a:endParaRPr>
              </a:p>
            </p:txBody>
          </p:sp>
        </p:grpSp>
        <p:sp>
          <p:nvSpPr>
            <p:cNvPr id="41" name="Rectangle 40"/>
            <p:cNvSpPr/>
            <p:nvPr/>
          </p:nvSpPr>
          <p:spPr bwMode="auto">
            <a:xfrm>
              <a:off x="12873600" y="16300792"/>
              <a:ext cx="5580000" cy="4500000"/>
            </a:xfrm>
            <a:prstGeom prst="rect">
              <a:avLst/>
            </a:prstGeom>
            <a:noFill/>
            <a:ln w="60325" cap="flat" cmpd="sng" algn="ctr">
              <a:solidFill>
                <a:srgbClr val="00A6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3055938" rtl="0" eaLnBrk="1" fontAlgn="base" latinLnBrk="0" hangingPunct="1">
                <a:lnSpc>
                  <a:spcPct val="100000"/>
                </a:lnSpc>
                <a:spcBef>
                  <a:spcPct val="0"/>
                </a:spcBef>
                <a:spcAft>
                  <a:spcPct val="0"/>
                </a:spcAft>
                <a:buClrTx/>
                <a:buSzTx/>
                <a:buFontTx/>
                <a:buNone/>
                <a:tabLst/>
              </a:pPr>
              <a:endParaRPr kumimoji="0" lang="en-GB" sz="6000" b="0" i="0" u="none" strike="noStrike" cap="none" normalizeH="0" baseline="0" smtClean="0">
                <a:ln>
                  <a:noFill/>
                </a:ln>
                <a:solidFill>
                  <a:schemeClr val="tx1"/>
                </a:solidFill>
                <a:effectLst/>
                <a:latin typeface="Arial" charset="0"/>
              </a:endParaRPr>
            </a:p>
          </p:txBody>
        </p:sp>
      </p:gr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3055938" rtl="0" eaLnBrk="1" fontAlgn="base" latinLnBrk="0" hangingPunct="1">
          <a:lnSpc>
            <a:spcPct val="100000"/>
          </a:lnSpc>
          <a:spcBef>
            <a:spcPct val="0"/>
          </a:spcBef>
          <a:spcAft>
            <a:spcPct val="0"/>
          </a:spcAft>
          <a:buClrTx/>
          <a:buSzTx/>
          <a:buFontTx/>
          <a:buNone/>
          <a:tabLst/>
          <a:defRPr kumimoji="0" lang="en-GB" sz="6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3055938" rtl="0" eaLnBrk="1" fontAlgn="base" latinLnBrk="0" hangingPunct="1">
          <a:lnSpc>
            <a:spcPct val="100000"/>
          </a:lnSpc>
          <a:spcBef>
            <a:spcPct val="0"/>
          </a:spcBef>
          <a:spcAft>
            <a:spcPct val="0"/>
          </a:spcAft>
          <a:buClrTx/>
          <a:buSzTx/>
          <a:buFontTx/>
          <a:buNone/>
          <a:tabLst/>
          <a:defRPr kumimoji="0" lang="en-GB" sz="60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423</TotalTime>
  <Words>429</Words>
  <Application>Microsoft Office PowerPoint</Application>
  <PresentationFormat>Custom</PresentationFormat>
  <Paragraphs>49</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Default Design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Sally Brown</dc:creator>
  <cp:lastModifiedBy>Smith S.B.</cp:lastModifiedBy>
  <cp:revision>51</cp:revision>
  <dcterms:created xsi:type="dcterms:W3CDTF">2010-06-08T13:48:08Z</dcterms:created>
  <dcterms:modified xsi:type="dcterms:W3CDTF">2011-07-22T15:04:36Z</dcterms:modified>
</cp:coreProperties>
</file>