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en-US"/>
    </a:defPPr>
    <a:lvl1pPr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Broadway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115" autoAdjust="0"/>
  </p:normalViewPr>
  <p:slideViewPr>
    <p:cSldViewPr>
      <p:cViewPr>
        <p:scale>
          <a:sx n="50" d="100"/>
          <a:sy n="50" d="100"/>
        </p:scale>
        <p:origin x="-234" y="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33EA129-7807-4F29-B504-97EF7CB2A368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BC4FADF-580B-4C17-9650-A2E77650A5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951163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4788" algn="l" defTabSz="2951163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1163" algn="l" defTabSz="2951163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7538" algn="l" defTabSz="2951163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3913" algn="l" defTabSz="2951163" rtl="0" fontAlgn="base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5029F-21BE-4D8A-B0BF-878382447617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F7712-6003-4B92-92EE-309CF2E1E3A7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B8E46-4EDC-4755-8952-64BE85E428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062B67-7E32-43DB-9E44-C3A250E96F82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157ED-EF4A-4451-A4F5-764ABADAFF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EFAC7-D9A0-420E-BE8A-466436E654B6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21C15-DF2C-449C-98D9-0DDF1C4FAD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669D6-BAB4-46B2-92BF-26CD5F2CF177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D8958-C9AD-4B72-B1E3-C322642356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9645E-268C-4557-8809-9BC9B600CB02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A5D68-E12C-4B24-A4AB-0C25A5576D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8B27D-663B-4D76-A333-434BB268A938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A5342-7F74-4316-8468-F76A305E66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7C5AF-3B8D-4720-8BF3-91650CA7DF60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4ABEF-37C6-4EF9-BB6C-75680ADAF4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74AB1-15AF-40C2-8791-1A01F6E0037D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A9B95-DF23-4254-AF5D-D6B5656676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C8A42-D81C-4A7D-B458-6FDDF6D59826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115D2-31F9-47B2-A5CE-7A2E319C07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1677A-83FC-4E4E-8E8E-F4E5B9B2625F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5EB6-AC23-4152-8349-AEE202DB04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AD805-80E5-451D-B33B-B9F07658536B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A7BD0-38B1-4B75-8232-39CD1E4569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>
              <a:defRPr sz="3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1FD5696-DF93-4AA7-9B5F-F7C2566B0669}" type="datetimeFigureOut">
              <a:rPr lang="en-US"/>
              <a:pPr/>
              <a:t>2/15/2012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3D43F18-7C57-491A-B769-AB9D39ED400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951163" rtl="0" fontAlgn="base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fontAlgn="base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fontAlgn="base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fontAlgn="base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fontAlgn="base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fontAlgn="base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tif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5922963"/>
            <a:ext cx="9652000" cy="10656887"/>
          </a:xfrm>
          <a:prstGeom prst="roundRect">
            <a:avLst>
              <a:gd name="adj" fmla="val 331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endParaRPr lang="en-GB" sz="20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828675" y="6354763"/>
            <a:ext cx="9504363" cy="9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42" tIns="39671" rIns="79342" bIns="39671" numCol="2"/>
          <a:lstStyle/>
          <a:p>
            <a:pPr algn="just" defTabSz="793750">
              <a:lnSpc>
                <a:spcPct val="105000"/>
              </a:lnSpc>
              <a:spcBef>
                <a:spcPct val="45000"/>
              </a:spcBef>
            </a:pPr>
            <a:r>
              <a:rPr lang="en-US" sz="2000" dirty="0" smtClean="0">
                <a:latin typeface="Georgia" pitchFamily="18" charset="0"/>
              </a:rPr>
              <a:t>“</a:t>
            </a:r>
            <a:r>
              <a:rPr lang="en-US" sz="1900" dirty="0" smtClean="0">
                <a:latin typeface="Georgia" pitchFamily="18" charset="0"/>
              </a:rPr>
              <a:t>The whole is more than the sum of the parts” – Aristotle.</a:t>
            </a:r>
          </a:p>
          <a:p>
            <a:pPr algn="just" defTabSz="793750">
              <a:lnSpc>
                <a:spcPct val="105000"/>
              </a:lnSpc>
              <a:spcBef>
                <a:spcPct val="45000"/>
              </a:spcBef>
            </a:pPr>
            <a:r>
              <a:rPr lang="en-US" sz="1900" dirty="0" smtClean="0">
                <a:latin typeface="Georgia" pitchFamily="18" charset="0"/>
              </a:rPr>
              <a:t>This study is based on the systemic approach of propulsion system (Systems engineering) instead of the traditional optimisation of single  components.</a:t>
            </a:r>
          </a:p>
          <a:p>
            <a:pPr algn="just" defTabSz="793750">
              <a:lnSpc>
                <a:spcPct val="105000"/>
              </a:lnSpc>
              <a:spcBef>
                <a:spcPct val="45000"/>
              </a:spcBef>
            </a:pPr>
            <a:r>
              <a:rPr lang="en-US" sz="1900" dirty="0">
                <a:latin typeface="Georgia" pitchFamily="18" charset="0"/>
              </a:rPr>
              <a:t>Ultimate objective: Provide an alternative reliable, </a:t>
            </a:r>
            <a:r>
              <a:rPr lang="en-US" sz="1900" dirty="0" smtClean="0">
                <a:latin typeface="Georgia" pitchFamily="18" charset="0"/>
              </a:rPr>
              <a:t>economically </a:t>
            </a:r>
            <a:r>
              <a:rPr lang="en-US" sz="1900" dirty="0">
                <a:latin typeface="Georgia" pitchFamily="18" charset="0"/>
              </a:rPr>
              <a:t>feasible, marine propulsion system to reduce </a:t>
            </a:r>
            <a:r>
              <a:rPr lang="en-US" sz="1900" dirty="0" smtClean="0">
                <a:latin typeface="Georgia" pitchFamily="18" charset="0"/>
              </a:rPr>
              <a:t>CO</a:t>
            </a:r>
            <a:r>
              <a:rPr lang="en-US" sz="1900" baseline="-25000" dirty="0" smtClean="0">
                <a:latin typeface="Georgia" pitchFamily="18" charset="0"/>
              </a:rPr>
              <a:t>2</a:t>
            </a:r>
            <a:r>
              <a:rPr lang="en-US" sz="1900" dirty="0">
                <a:latin typeface="Georgia" pitchFamily="18" charset="0"/>
              </a:rPr>
              <a:t>,  SO</a:t>
            </a:r>
            <a:r>
              <a:rPr lang="en-US" sz="1900" baseline="-25000" dirty="0">
                <a:latin typeface="Georgia" pitchFamily="18" charset="0"/>
              </a:rPr>
              <a:t>x</a:t>
            </a:r>
            <a:r>
              <a:rPr lang="en-US" sz="1900" dirty="0">
                <a:latin typeface="Georgia" pitchFamily="18" charset="0"/>
              </a:rPr>
              <a:t>, NO</a:t>
            </a:r>
            <a:r>
              <a:rPr lang="en-US" sz="1900" baseline="-25000" dirty="0">
                <a:latin typeface="Georgia" pitchFamily="18" charset="0"/>
              </a:rPr>
              <a:t>x</a:t>
            </a:r>
            <a:r>
              <a:rPr lang="en-US" sz="1900" dirty="0">
                <a:latin typeface="Georgia" pitchFamily="18" charset="0"/>
              </a:rPr>
              <a:t> and particle emissions </a:t>
            </a:r>
            <a:r>
              <a:rPr lang="en-US" sz="1900" dirty="0" smtClean="0">
                <a:latin typeface="Georgia" pitchFamily="18" charset="0"/>
              </a:rPr>
              <a:t>from ships.</a:t>
            </a:r>
          </a:p>
          <a:p>
            <a:pPr algn="just" defTabSz="793750">
              <a:lnSpc>
                <a:spcPct val="105000"/>
              </a:lnSpc>
              <a:spcBef>
                <a:spcPct val="45000"/>
              </a:spcBef>
            </a:pPr>
            <a:r>
              <a:rPr lang="en-US" sz="1900" dirty="0" smtClean="0">
                <a:latin typeface="Georgia" pitchFamily="18" charset="0"/>
              </a:rPr>
              <a:t>The project investigates the potential of large scale application of Nuclear propulsion using small portable reactors and the installation of energy storage devices for modular operation and  controlled energy flow.</a:t>
            </a:r>
            <a:endParaRPr lang="en-US" sz="1900" dirty="0">
              <a:latin typeface="Georgia" pitchFamily="18" charset="0"/>
            </a:endParaRPr>
          </a:p>
          <a:p>
            <a:pPr algn="just" defTabSz="793750">
              <a:lnSpc>
                <a:spcPct val="105000"/>
              </a:lnSpc>
              <a:spcBef>
                <a:spcPct val="45000"/>
              </a:spcBef>
            </a:pPr>
            <a:r>
              <a:rPr lang="en-GB" sz="1900" dirty="0" smtClean="0">
                <a:latin typeface="Georgia" pitchFamily="18" charset="0"/>
              </a:rPr>
              <a:t>Currently, a lot of work has been done in large 2 Stroke engines to reduce  </a:t>
            </a:r>
            <a:r>
              <a:rPr lang="en-US" sz="1900" dirty="0">
                <a:latin typeface="Georgia" pitchFamily="18" charset="0"/>
              </a:rPr>
              <a:t>SO</a:t>
            </a:r>
            <a:r>
              <a:rPr lang="en-US" sz="1900" baseline="-25000" dirty="0">
                <a:latin typeface="Georgia" pitchFamily="18" charset="0"/>
              </a:rPr>
              <a:t>x</a:t>
            </a:r>
            <a:r>
              <a:rPr lang="en-US" sz="1900" dirty="0">
                <a:latin typeface="Georgia" pitchFamily="18" charset="0"/>
              </a:rPr>
              <a:t>, NO</a:t>
            </a:r>
            <a:r>
              <a:rPr lang="en-US" sz="1900" baseline="-25000" dirty="0">
                <a:latin typeface="Georgia" pitchFamily="18" charset="0"/>
              </a:rPr>
              <a:t>x</a:t>
            </a:r>
            <a:r>
              <a:rPr lang="en-US" sz="1900" dirty="0">
                <a:latin typeface="Georgia" pitchFamily="18" charset="0"/>
              </a:rPr>
              <a:t> </a:t>
            </a:r>
            <a:r>
              <a:rPr lang="en-GB" sz="1900" dirty="0" smtClean="0">
                <a:latin typeface="Georgia" pitchFamily="18" charset="0"/>
              </a:rPr>
              <a:t>using external means, like Selective Catalytic Reaction, Scrubbing but also by optimizing the combustion and the operation of the engines such as valve timing, variable turbine blade area etc.</a:t>
            </a:r>
            <a:endParaRPr lang="en-GB" sz="1900" i="1" dirty="0">
              <a:latin typeface="Georgia" pitchFamily="18" charset="0"/>
            </a:endParaRPr>
          </a:p>
          <a:p>
            <a:pPr algn="just" defTabSz="793750">
              <a:lnSpc>
                <a:spcPct val="105000"/>
              </a:lnSpc>
              <a:spcBef>
                <a:spcPct val="45000"/>
              </a:spcBef>
            </a:pPr>
            <a:r>
              <a:rPr lang="en-GB" sz="1900" dirty="0" smtClean="0">
                <a:latin typeface="Georgia" pitchFamily="18" charset="0"/>
              </a:rPr>
              <a:t>However, domestic </a:t>
            </a:r>
            <a:r>
              <a:rPr lang="en-GB" sz="1900" dirty="0">
                <a:latin typeface="Georgia" pitchFamily="18" charset="0"/>
              </a:rPr>
              <a:t>shipping and fishing activity bring </a:t>
            </a:r>
            <a:r>
              <a:rPr lang="en-GB" sz="1900" dirty="0" smtClean="0">
                <a:latin typeface="Georgia" pitchFamily="18" charset="0"/>
              </a:rPr>
              <a:t>emission totals </a:t>
            </a:r>
            <a:r>
              <a:rPr lang="en-GB" sz="1900" dirty="0">
                <a:latin typeface="Georgia" pitchFamily="18" charset="0"/>
              </a:rPr>
              <a:t>to 1050 million tonnes of CO</a:t>
            </a:r>
            <a:r>
              <a:rPr lang="en-GB" sz="1900" baseline="-25000" dirty="0">
                <a:latin typeface="Georgia" pitchFamily="18" charset="0"/>
              </a:rPr>
              <a:t>2</a:t>
            </a:r>
            <a:r>
              <a:rPr lang="en-GB" sz="1900" dirty="0">
                <a:latin typeface="Georgia" pitchFamily="18" charset="0"/>
              </a:rPr>
              <a:t>, or 3.3% of global anthropogenic CO</a:t>
            </a:r>
            <a:r>
              <a:rPr lang="en-GB" sz="1900" baseline="-25000" dirty="0">
                <a:latin typeface="Georgia" pitchFamily="18" charset="0"/>
              </a:rPr>
              <a:t>2</a:t>
            </a:r>
            <a:r>
              <a:rPr lang="en-GB" sz="1900" dirty="0">
                <a:latin typeface="Georgia" pitchFamily="18" charset="0"/>
              </a:rPr>
              <a:t> </a:t>
            </a:r>
            <a:r>
              <a:rPr lang="en-GB" sz="1900" dirty="0" smtClean="0">
                <a:latin typeface="Georgia" pitchFamily="18" charset="0"/>
              </a:rPr>
              <a:t>emissions. Despite the undoubted CO</a:t>
            </a:r>
            <a:r>
              <a:rPr lang="en-GB" sz="1900" baseline="-25000" dirty="0" smtClean="0">
                <a:latin typeface="Georgia" pitchFamily="18" charset="0"/>
              </a:rPr>
              <a:t>2</a:t>
            </a:r>
            <a:r>
              <a:rPr lang="en-GB" sz="1900" dirty="0" smtClean="0">
                <a:latin typeface="Georgia" pitchFamily="18" charset="0"/>
              </a:rPr>
              <a:t> efficiency of shipping in terms of </a:t>
            </a:r>
            <a:r>
              <a:rPr lang="en-GB" sz="1900" dirty="0" err="1" smtClean="0">
                <a:latin typeface="Georgia" pitchFamily="18" charset="0"/>
              </a:rPr>
              <a:t>grammes</a:t>
            </a:r>
            <a:r>
              <a:rPr lang="en-GB" sz="1900" dirty="0" smtClean="0">
                <a:latin typeface="Georgia" pitchFamily="18" charset="0"/>
              </a:rPr>
              <a:t> of CO</a:t>
            </a:r>
            <a:r>
              <a:rPr lang="en-GB" sz="1900" baseline="-25000" dirty="0" smtClean="0">
                <a:latin typeface="Georgia" pitchFamily="18" charset="0"/>
              </a:rPr>
              <a:t>2</a:t>
            </a:r>
            <a:r>
              <a:rPr lang="en-GB" sz="1900" dirty="0" smtClean="0">
                <a:latin typeface="Georgia" pitchFamily="18" charset="0"/>
              </a:rPr>
              <a:t> emitted per tonne-km it is recognised within the  </a:t>
            </a:r>
            <a:r>
              <a:rPr lang="en-GB" sz="1900" dirty="0" err="1" smtClean="0">
                <a:latin typeface="Georgia" pitchFamily="18" charset="0"/>
              </a:rPr>
              <a:t>mari</a:t>
            </a:r>
            <a:r>
              <a:rPr lang="en-GB" sz="1900" dirty="0" smtClean="0">
                <a:latin typeface="Georgia" pitchFamily="18" charset="0"/>
              </a:rPr>
              <a:t>-</a:t>
            </a:r>
          </a:p>
          <a:p>
            <a:pPr marL="273050" algn="just" defTabSz="793750">
              <a:lnSpc>
                <a:spcPct val="105000"/>
              </a:lnSpc>
              <a:spcBef>
                <a:spcPct val="45000"/>
              </a:spcBef>
              <a:tabLst>
                <a:tab pos="4848225" algn="l"/>
              </a:tabLst>
            </a:pPr>
            <a:r>
              <a:rPr lang="en-GB" sz="1900" dirty="0" smtClean="0">
                <a:latin typeface="Georgia" pitchFamily="18" charset="0"/>
              </a:rPr>
              <a:t>time sector that reductions in these totals must be made.</a:t>
            </a:r>
          </a:p>
          <a:p>
            <a:pPr marL="273050" algn="just" defTabSz="793750">
              <a:lnSpc>
                <a:spcPct val="105000"/>
              </a:lnSpc>
              <a:spcBef>
                <a:spcPct val="45000"/>
              </a:spcBef>
              <a:tabLst>
                <a:tab pos="4848225" algn="l"/>
              </a:tabLst>
            </a:pPr>
            <a:r>
              <a:rPr lang="en-GB" sz="1900" dirty="0" smtClean="0">
                <a:latin typeface="Georgia" pitchFamily="18" charset="0"/>
              </a:rPr>
              <a:t>Shipping is responsible for a large percentage share of </a:t>
            </a:r>
            <a:r>
              <a:rPr lang="en-GB" sz="1900" dirty="0" err="1" smtClean="0">
                <a:latin typeface="Georgia" pitchFamily="18" charset="0"/>
              </a:rPr>
              <a:t>NO</a:t>
            </a:r>
            <a:r>
              <a:rPr lang="en-GB" sz="1900" baseline="-25000" dirty="0" err="1" smtClean="0">
                <a:latin typeface="Georgia" pitchFamily="18" charset="0"/>
              </a:rPr>
              <a:t>x</a:t>
            </a:r>
            <a:r>
              <a:rPr lang="en-GB" sz="1900" dirty="0" smtClean="0">
                <a:latin typeface="Georgia" pitchFamily="18" charset="0"/>
              </a:rPr>
              <a:t> (~37%) and </a:t>
            </a:r>
            <a:r>
              <a:rPr lang="en-GB" sz="1900" dirty="0" err="1" smtClean="0">
                <a:latin typeface="Georgia" pitchFamily="18" charset="0"/>
              </a:rPr>
              <a:t>SO</a:t>
            </a:r>
            <a:r>
              <a:rPr lang="en-GB" sz="1900" baseline="-25000" dirty="0" err="1" smtClean="0">
                <a:latin typeface="Georgia" pitchFamily="18" charset="0"/>
              </a:rPr>
              <a:t>x</a:t>
            </a:r>
            <a:r>
              <a:rPr lang="en-GB" sz="1900" dirty="0" smtClean="0">
                <a:latin typeface="Georgia" pitchFamily="18" charset="0"/>
              </a:rPr>
              <a:t> (~28%) emissions</a:t>
            </a:r>
          </a:p>
          <a:p>
            <a:pPr marL="273050" algn="just" defTabSz="793750">
              <a:lnSpc>
                <a:spcPct val="105000"/>
              </a:lnSpc>
              <a:spcBef>
                <a:spcPct val="45000"/>
              </a:spcBef>
              <a:tabLst>
                <a:tab pos="4848225" algn="l"/>
              </a:tabLst>
            </a:pPr>
            <a:r>
              <a:rPr lang="en-GB" sz="1900" dirty="0" smtClean="0">
                <a:latin typeface="Georgia" pitchFamily="18" charset="0"/>
              </a:rPr>
              <a:t>Due to the increasing growth of marine the transportation, immediate action is required to stop the climate change </a:t>
            </a:r>
          </a:p>
          <a:p>
            <a:pPr marL="273050" algn="just" defTabSz="793750">
              <a:lnSpc>
                <a:spcPct val="105000"/>
              </a:lnSpc>
              <a:spcBef>
                <a:spcPct val="45000"/>
              </a:spcBef>
              <a:tabLst>
                <a:tab pos="4848225" algn="l"/>
              </a:tabLst>
            </a:pPr>
            <a:r>
              <a:rPr lang="en-GB" sz="1900" dirty="0" smtClean="0">
                <a:latin typeface="Georgia" pitchFamily="18" charset="0"/>
              </a:rPr>
              <a:t>The current state of play is ready for the adoption of new technologies including the nuclear propulsion, combined energy cycles and advanced heat recovery</a:t>
            </a:r>
            <a:r>
              <a:rPr lang="en-GB" sz="1900" dirty="0">
                <a:latin typeface="Georgia" pitchFamily="18" charset="0"/>
              </a:rPr>
              <a:t> </a:t>
            </a:r>
            <a:r>
              <a:rPr lang="en-GB" sz="1900" dirty="0" smtClean="0">
                <a:latin typeface="Georgia" pitchFamily="18" charset="0"/>
              </a:rPr>
              <a:t>systems.</a:t>
            </a:r>
          </a:p>
          <a:p>
            <a:pPr marL="273050" algn="just" defTabSz="793750">
              <a:lnSpc>
                <a:spcPct val="105000"/>
              </a:lnSpc>
              <a:spcBef>
                <a:spcPct val="45000"/>
              </a:spcBef>
              <a:tabLst>
                <a:tab pos="4848225" algn="l"/>
              </a:tabLst>
            </a:pPr>
            <a:r>
              <a:rPr lang="en-GB" sz="1900" dirty="0" smtClean="0">
                <a:latin typeface="Georgia" pitchFamily="18" charset="0"/>
              </a:rPr>
              <a:t>The combination of such technologies has not been assessed and optimised yet.</a:t>
            </a:r>
          </a:p>
        </p:txBody>
      </p:sp>
      <p:sp>
        <p:nvSpPr>
          <p:cNvPr id="2162" name="AutoShape 114"/>
          <p:cNvSpPr>
            <a:spLocks noChangeArrowheads="1"/>
          </p:cNvSpPr>
          <p:nvPr/>
        </p:nvSpPr>
        <p:spPr bwMode="auto">
          <a:xfrm>
            <a:off x="16282933" y="14998510"/>
            <a:ext cx="4189706" cy="5052206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10690259" y="5922963"/>
            <a:ext cx="9864725" cy="14960780"/>
          </a:xfrm>
          <a:prstGeom prst="roundRect">
            <a:avLst>
              <a:gd name="adj" fmla="val 339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endParaRPr lang="en-GB" sz="20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61" name="AutoShape 113"/>
          <p:cNvSpPr>
            <a:spLocks noChangeArrowheads="1"/>
          </p:cNvSpPr>
          <p:nvPr/>
        </p:nvSpPr>
        <p:spPr bwMode="auto">
          <a:xfrm>
            <a:off x="10742647" y="10099427"/>
            <a:ext cx="9644130" cy="3960440"/>
          </a:xfrm>
          <a:prstGeom prst="roundRect">
            <a:avLst>
              <a:gd name="adj" fmla="val 8546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160" name="AutoShape 112"/>
          <p:cNvSpPr>
            <a:spLocks noChangeArrowheads="1"/>
          </p:cNvSpPr>
          <p:nvPr/>
        </p:nvSpPr>
        <p:spPr bwMode="auto">
          <a:xfrm>
            <a:off x="5813217" y="11804090"/>
            <a:ext cx="4478981" cy="3352923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55650" y="2393950"/>
            <a:ext cx="19875500" cy="3241675"/>
          </a:xfrm>
          <a:prstGeom prst="roundRect">
            <a:avLst>
              <a:gd name="adj" fmla="val 957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1008064" y="2393950"/>
            <a:ext cx="19162735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Georgia" pitchFamily="18" charset="0"/>
              </a:rPr>
              <a:t>Low Carbon and Hazardous Emissions Shipping</a:t>
            </a:r>
            <a:endParaRPr lang="en-GB" dirty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en-GB" sz="2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en-GB" sz="3500" b="1" dirty="0" smtClean="0">
                <a:solidFill>
                  <a:schemeClr val="tx2"/>
                </a:solidFill>
                <a:latin typeface="Georgia" pitchFamily="18" charset="0"/>
              </a:rPr>
              <a:t>Eleftherios K. Dedes </a:t>
            </a:r>
            <a:r>
              <a:rPr lang="en-GB" sz="3500" dirty="0" smtClean="0">
                <a:solidFill>
                  <a:schemeClr val="tx2"/>
                </a:solidFill>
                <a:latin typeface="Georgia" pitchFamily="18" charset="0"/>
              </a:rPr>
              <a:t>– ed3g09@soton.ac.uk</a:t>
            </a:r>
          </a:p>
          <a:p>
            <a:pPr algn="ctr"/>
            <a:r>
              <a:rPr lang="en-GB" sz="3500" dirty="0" smtClean="0">
                <a:solidFill>
                  <a:schemeClr val="tx2"/>
                </a:solidFill>
                <a:latin typeface="Georgia" pitchFamily="18" charset="0"/>
              </a:rPr>
              <a:t>Lloyd’s Register - Foundation </a:t>
            </a:r>
            <a:r>
              <a:rPr lang="en-GB" sz="3500" dirty="0" err="1" smtClean="0">
                <a:solidFill>
                  <a:schemeClr val="tx2"/>
                </a:solidFill>
                <a:latin typeface="Georgia" pitchFamily="18" charset="0"/>
              </a:rPr>
              <a:t>Propondis</a:t>
            </a:r>
            <a:endParaRPr lang="en-GB" sz="3500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en-GB" sz="3500" dirty="0" smtClean="0">
                <a:solidFill>
                  <a:schemeClr val="tx2"/>
                </a:solidFill>
                <a:latin typeface="Georgia" pitchFamily="18" charset="0"/>
              </a:rPr>
              <a:t>Supervisors – </a:t>
            </a:r>
            <a:r>
              <a:rPr lang="en-GB" sz="3500" b="1" dirty="0" err="1" smtClean="0">
                <a:solidFill>
                  <a:schemeClr val="tx2"/>
                </a:solidFill>
                <a:latin typeface="Georgia" pitchFamily="18" charset="0"/>
              </a:rPr>
              <a:t>Prof.</a:t>
            </a:r>
            <a:r>
              <a:rPr lang="en-GB" sz="3500" b="1" dirty="0" smtClean="0">
                <a:solidFill>
                  <a:schemeClr val="tx2"/>
                </a:solidFill>
                <a:latin typeface="Georgia" pitchFamily="18" charset="0"/>
              </a:rPr>
              <a:t> Stephen R. Turnock </a:t>
            </a:r>
            <a:r>
              <a:rPr lang="en-GB" sz="3500" dirty="0" smtClean="0">
                <a:solidFill>
                  <a:schemeClr val="tx2"/>
                </a:solidFill>
                <a:latin typeface="Georgia" pitchFamily="18" charset="0"/>
              </a:rPr>
              <a:t>and</a:t>
            </a:r>
            <a:r>
              <a:rPr lang="en-GB" sz="3500" b="1" dirty="0" smtClean="0">
                <a:solidFill>
                  <a:schemeClr val="tx2"/>
                </a:solidFill>
                <a:latin typeface="Georgia" pitchFamily="18" charset="0"/>
              </a:rPr>
              <a:t> Dr</a:t>
            </a:r>
            <a:r>
              <a:rPr lang="en-GB" sz="35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sz="3500" b="1" dirty="0" smtClean="0">
                <a:solidFill>
                  <a:schemeClr val="tx2"/>
                </a:solidFill>
                <a:latin typeface="Georgia" pitchFamily="18" charset="0"/>
              </a:rPr>
              <a:t>Dominic A. Hudson</a:t>
            </a:r>
          </a:p>
          <a:p>
            <a:pPr algn="ctr"/>
            <a:endParaRPr lang="en-GB" sz="32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7604255" y="29428500"/>
            <a:ext cx="5976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Georgia" pitchFamily="18" charset="0"/>
              </a:rPr>
              <a:t>FSI Away Day </a:t>
            </a:r>
            <a:r>
              <a:rPr lang="en-GB" sz="4000" dirty="0" smtClean="0">
                <a:solidFill>
                  <a:schemeClr val="tx2"/>
                </a:solidFill>
                <a:latin typeface="Georgia" pitchFamily="18" charset="0"/>
              </a:rPr>
              <a:t>2012</a:t>
            </a:r>
            <a:endParaRPr lang="en-GB" sz="40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5650" y="16724313"/>
            <a:ext cx="9723438" cy="6840609"/>
          </a:xfrm>
          <a:prstGeom prst="roundRect">
            <a:avLst>
              <a:gd name="adj" fmla="val 339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endParaRPr lang="en-GB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971550" y="522288"/>
            <a:ext cx="92900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>
            <a:spAutoFit/>
          </a:bodyPr>
          <a:lstStyle/>
          <a:p>
            <a:pPr defTabSz="862013">
              <a:spcBef>
                <a:spcPct val="50000"/>
              </a:spcBef>
            </a:pPr>
            <a:r>
              <a:rPr lang="en-GB" sz="3600" dirty="0">
                <a:solidFill>
                  <a:schemeClr val="tx2"/>
                </a:solidFill>
                <a:latin typeface="Castellar" pitchFamily="18" charset="0"/>
              </a:rPr>
              <a:t>Fluid Structure Interactions Research Group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900113" y="5994400"/>
            <a:ext cx="27955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defTabSz="3398838">
              <a:spcBef>
                <a:spcPct val="50000"/>
              </a:spcBef>
            </a:pPr>
            <a:r>
              <a:rPr lang="en-US" sz="2000" b="1" dirty="0">
                <a:latin typeface="Georgia" pitchFamily="18" charset="0"/>
              </a:rPr>
              <a:t>Motivation </a:t>
            </a:r>
            <a:r>
              <a:rPr lang="en-US" sz="2000" b="1" dirty="0" smtClean="0">
                <a:latin typeface="Georgia" pitchFamily="18" charset="0"/>
              </a:rPr>
              <a:t>and </a:t>
            </a:r>
            <a:r>
              <a:rPr lang="en-US" sz="2000" b="1" dirty="0">
                <a:latin typeface="Georgia" pitchFamily="18" charset="0"/>
              </a:rPr>
              <a:t>Aim</a:t>
            </a:r>
            <a:endParaRPr lang="en-GB" sz="2000" b="1" dirty="0">
              <a:latin typeface="Georgia" pitchFamily="18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5788990" y="15284003"/>
            <a:ext cx="456896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GB" sz="1700" i="1" dirty="0" smtClean="0">
                <a:latin typeface="Georgia" pitchFamily="18" charset="0"/>
              </a:rPr>
              <a:t>Figure 1: Predicted emissions of the shipping sector according to I.M.O. 2</a:t>
            </a:r>
            <a:r>
              <a:rPr lang="en-GB" sz="1700" i="1" baseline="30000" dirty="0" smtClean="0">
                <a:latin typeface="Georgia" pitchFamily="18" charset="0"/>
              </a:rPr>
              <a:t>nd</a:t>
            </a:r>
            <a:r>
              <a:rPr lang="en-GB" sz="1700" i="1" dirty="0" smtClean="0">
                <a:latin typeface="Georgia" pitchFamily="18" charset="0"/>
              </a:rPr>
              <a:t> Greenhouse emission study.</a:t>
            </a:r>
            <a:endParaRPr lang="en-GB" sz="1700" i="1" dirty="0">
              <a:latin typeface="Georgia" pitchFamily="18" charset="0"/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828675" y="16724313"/>
            <a:ext cx="95043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defTabSz="3398838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Ship Simulation (Modular Block  Implementation )</a:t>
            </a:r>
            <a:endParaRPr lang="en-GB" sz="2000" b="1" dirty="0">
              <a:latin typeface="Georgia" pitchFamily="18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-92075" y="18413413"/>
            <a:ext cx="1841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endParaRPr lang="en-US"/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834957" y="17068813"/>
            <a:ext cx="9572692" cy="5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algn="just" defTabSz="862013">
              <a:spcBef>
                <a:spcPct val="20000"/>
              </a:spcBef>
            </a:pPr>
            <a:r>
              <a:rPr lang="en-US" sz="1900" dirty="0" smtClean="0">
                <a:latin typeface="Georgia" pitchFamily="18" charset="0"/>
              </a:rPr>
              <a:t>A scalable and modular approach in MATLAB/Simulink environment was developed.</a:t>
            </a: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920456" y="22937668"/>
            <a:ext cx="4772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GB" sz="1600" i="1" dirty="0">
                <a:latin typeface="Georgia" pitchFamily="18" charset="0"/>
              </a:rPr>
              <a:t>Figure 2</a:t>
            </a:r>
            <a:r>
              <a:rPr lang="en-GB" sz="1600" i="1" dirty="0" smtClean="0">
                <a:latin typeface="Georgia" pitchFamily="18" charset="0"/>
              </a:rPr>
              <a:t>: Simulator Major Block Description (top) and Engine-Hull simulation schematic (down).</a:t>
            </a:r>
            <a:endParaRPr lang="en-GB" sz="1600" i="1" dirty="0">
              <a:latin typeface="Georgia" pitchFamily="18" charset="0"/>
            </a:endParaRPr>
          </a:p>
        </p:txBody>
      </p:sp>
      <p:sp>
        <p:nvSpPr>
          <p:cNvPr id="2" name="Rounded Rectangle 25"/>
          <p:cNvSpPr/>
          <p:nvPr/>
        </p:nvSpPr>
        <p:spPr>
          <a:xfrm>
            <a:off x="755650" y="23636931"/>
            <a:ext cx="9723438" cy="4747625"/>
          </a:xfrm>
          <a:prstGeom prst="roundRect">
            <a:avLst>
              <a:gd name="adj" fmla="val 339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endParaRPr lang="en-GB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814718" y="23647508"/>
            <a:ext cx="55911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defTabSz="3398838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Nuclear Vessel Concepts </a:t>
            </a:r>
            <a:endParaRPr lang="en-GB" sz="2000" b="1" dirty="0">
              <a:latin typeface="Georgia" pitchFamily="18" charset="0"/>
            </a:endParaRPr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920455" y="27570199"/>
            <a:ext cx="51644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/>
            <a:r>
              <a:rPr lang="en-GB" sz="1600" i="1" dirty="0">
                <a:latin typeface="Georgia" pitchFamily="18" charset="0"/>
              </a:rPr>
              <a:t>Figure 3</a:t>
            </a:r>
            <a:r>
              <a:rPr lang="en-GB" sz="1600" i="1" dirty="0" smtClean="0">
                <a:latin typeface="Georgia" pitchFamily="18" charset="0"/>
              </a:rPr>
              <a:t>: Nuclear Pusher- barge system (top) and schematic of potential commercial chain using pushers and barges (down).</a:t>
            </a:r>
            <a:endParaRPr lang="en-GB" sz="1600" i="1" dirty="0">
              <a:latin typeface="Georgia" pitchFamily="18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6396062" y="23626772"/>
            <a:ext cx="3865538" cy="446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algn="just" defTabSz="862013">
              <a:spcBef>
                <a:spcPct val="20000"/>
              </a:spcBef>
            </a:pPr>
            <a:r>
              <a:rPr lang="en-GB" sz="1800" dirty="0" smtClean="0">
                <a:latin typeface="Georgia" pitchFamily="18" charset="0"/>
              </a:rPr>
              <a:t>A pusher/ barge concept offers: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800" dirty="0" smtClean="0">
                <a:latin typeface="Georgia" pitchFamily="18" charset="0"/>
              </a:rPr>
              <a:t>Reactor away from ports (&gt;40nm) 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800" dirty="0" smtClean="0">
                <a:latin typeface="Georgia" pitchFamily="18" charset="0"/>
              </a:rPr>
              <a:t>Well guarded propulsor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800" dirty="0" smtClean="0">
                <a:latin typeface="Georgia" pitchFamily="18" charset="0"/>
              </a:rPr>
              <a:t>Easy dry-docking for barge/pusher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800" dirty="0" smtClean="0">
                <a:latin typeface="Georgia" pitchFamily="18" charset="0"/>
              </a:rPr>
              <a:t>Can be leased by ship-owners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800" dirty="0" smtClean="0">
                <a:latin typeface="Georgia" pitchFamily="18" charset="0"/>
              </a:rPr>
              <a:t>No need for state/ Country regulations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800" dirty="0" smtClean="0">
                <a:latin typeface="Georgia" pitchFamily="18" charset="0"/>
              </a:rPr>
              <a:t>Hybrid Electric propulsion offers to the Barge self-propulsion capability using energy storage when in national waters and while in open sea, the electricity is supplied by the pusher’s Nuclear reactor 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0764838" y="6067426"/>
            <a:ext cx="6337274" cy="43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defTabSz="3398838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Conclusions to date</a:t>
            </a:r>
            <a:endParaRPr lang="en-GB" sz="2000" b="1" dirty="0">
              <a:latin typeface="Georgia" pitchFamily="18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0837863" y="6499225"/>
            <a:ext cx="9504362" cy="414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42" tIns="39671" rIns="79342" bIns="39671"/>
          <a:lstStyle/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pitchFamily="34" charset="0"/>
              <a:buChar char="•"/>
            </a:pPr>
            <a:endParaRPr lang="en-GB" sz="1800" dirty="0">
              <a:latin typeface="Georgia" pitchFamily="18" charset="0"/>
            </a:endParaRP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10972824" y="14200681"/>
            <a:ext cx="9177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GB" sz="1800" i="1" dirty="0">
                <a:latin typeface="Georgia" pitchFamily="18" charset="0"/>
              </a:rPr>
              <a:t>Figure 4: </a:t>
            </a:r>
            <a:r>
              <a:rPr lang="en-GB" sz="1800" i="1" dirty="0" smtClean="0">
                <a:latin typeface="Georgia" pitchFamily="18" charset="0"/>
              </a:rPr>
              <a:t>Energy Storage Requirements (left) and Energy fluctuations  during Laden and Ballast  voyages (right).</a:t>
            </a:r>
            <a:endParaRPr lang="en-GB" sz="1800" i="1" dirty="0">
              <a:latin typeface="Georgia" pitchFamily="18" charset="0"/>
            </a:endParaRPr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16282933" y="20052746"/>
            <a:ext cx="4214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/>
            <a:r>
              <a:rPr lang="en-GB" sz="1600" i="1" dirty="0">
                <a:latin typeface="Georgia" pitchFamily="18" charset="0"/>
              </a:rPr>
              <a:t>Figure 5</a:t>
            </a:r>
            <a:r>
              <a:rPr lang="en-GB" sz="1600" i="1" dirty="0" smtClean="0">
                <a:latin typeface="Georgia" pitchFamily="18" charset="0"/>
              </a:rPr>
              <a:t>:  </a:t>
            </a:r>
            <a:r>
              <a:rPr lang="en-GB" sz="1600" i="1" dirty="0">
                <a:latin typeface="Georgia" pitchFamily="18" charset="0"/>
              </a:rPr>
              <a:t>Schematic </a:t>
            </a:r>
            <a:r>
              <a:rPr lang="en-GB" sz="1600" i="1" dirty="0" smtClean="0">
                <a:latin typeface="Georgia" pitchFamily="18" charset="0"/>
              </a:rPr>
              <a:t>of two out of total four  proposed hybrid propulsion solutions showing conversion efficiencies.</a:t>
            </a:r>
            <a:endParaRPr lang="en-GB" sz="1600" i="1" dirty="0">
              <a:latin typeface="Georgia" pitchFamily="18" charset="0"/>
            </a:endParaRPr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10693400" y="14850063"/>
            <a:ext cx="5478199" cy="566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Energy Requirements in Bulk carriers have no flat profile (as it was believed)</a:t>
            </a:r>
            <a:endParaRPr lang="en-GB" sz="1900" dirty="0">
              <a:latin typeface="Georgia" pitchFamily="18" charset="0"/>
            </a:endParaRP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Simulator model accuracy is based on the selected time-step or the amount of given data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2-stoke Mechanical Diesel part load optimised and Hybrid propulsion gives notable gains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Electric propulsion is not suitable for bulks as conversion losses are higher than the  fluctuations in  Main Engine’s fuel efficiency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Hybrid Propulsion is technically feasible without affecting the basic ship dimensions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Nuclear Pusher/ Barge system can be achieved using the same principles with the shore power connection (“Cold Ironing”)</a:t>
            </a:r>
          </a:p>
          <a:p>
            <a:pPr marL="320675" indent="-320675" algn="just" defTabSz="862013">
              <a:spcBef>
                <a:spcPct val="20000"/>
              </a:spcBef>
              <a:buFont typeface="Tahoma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Hybrid Propulsion is not necessary when sailing in open sea as Nuclear reactor has rapid load change (5%/ sec. for change up to 15%) without affecting the efficiency</a:t>
            </a:r>
            <a:endParaRPr lang="en-GB" sz="1900" dirty="0">
              <a:latin typeface="Georgia" pitchFamily="18" charset="0"/>
            </a:endParaRPr>
          </a:p>
        </p:txBody>
      </p:sp>
      <p:sp>
        <p:nvSpPr>
          <p:cNvPr id="7" name="Rounded Rectangle 113"/>
          <p:cNvSpPr/>
          <p:nvPr/>
        </p:nvSpPr>
        <p:spPr>
          <a:xfrm>
            <a:off x="10696996" y="20991938"/>
            <a:ext cx="9864725" cy="2800709"/>
          </a:xfrm>
          <a:prstGeom prst="roundRect">
            <a:avLst>
              <a:gd name="adj" fmla="val 339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10769227" y="20991937"/>
            <a:ext cx="5591175" cy="3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defTabSz="3398838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Future planned work</a:t>
            </a:r>
            <a:endParaRPr lang="en-GB" sz="2000" b="1" dirty="0">
              <a:latin typeface="Georgia" pitchFamily="18" charset="0"/>
            </a:endParaRPr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10730367" y="21414537"/>
            <a:ext cx="9720262" cy="237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marL="342900" indent="-342900" algn="just" defTabSz="8620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Code implementation for creation of random weather conditions in order to assess the machinery layout feasibility and verify potential savings in fuel consumption </a:t>
            </a:r>
          </a:p>
          <a:p>
            <a:pPr marL="342900" indent="-342900" algn="just" defTabSz="8620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Systems engineering by:</a:t>
            </a:r>
          </a:p>
          <a:p>
            <a:pPr marL="712788" lvl="1" indent="-261938" algn="just" defTabSz="8620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Concepts of different </a:t>
            </a:r>
            <a:r>
              <a:rPr lang="en-GB" sz="1900" dirty="0">
                <a:latin typeface="Georgia" pitchFamily="18" charset="0"/>
              </a:rPr>
              <a:t>propulsion systems such as steam, electrical, conventional </a:t>
            </a:r>
            <a:r>
              <a:rPr lang="en-GB" sz="1900" dirty="0" smtClean="0">
                <a:latin typeface="Georgia" pitchFamily="18" charset="0"/>
              </a:rPr>
              <a:t>Diesel</a:t>
            </a:r>
          </a:p>
          <a:p>
            <a:pPr marL="712788" lvl="1" indent="-261938" algn="just" defTabSz="8620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Risk and safety assessment for each module of the propulsion system</a:t>
            </a:r>
            <a:endParaRPr lang="en-GB" sz="1900" dirty="0">
              <a:latin typeface="Georgia" pitchFamily="18" charset="0"/>
            </a:endParaRPr>
          </a:p>
          <a:p>
            <a:pPr marL="342900" indent="-342900" algn="just" defTabSz="8620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Contribute to the Gold based Rules for merchant marine nuclear propulsion</a:t>
            </a:r>
          </a:p>
          <a:p>
            <a:pPr defTabSz="862013">
              <a:spcBef>
                <a:spcPct val="20000"/>
              </a:spcBef>
            </a:pPr>
            <a:endParaRPr lang="en-GB" sz="2000" dirty="0">
              <a:latin typeface="Georgia" pitchFamily="18" charset="0"/>
            </a:endParaRPr>
          </a:p>
        </p:txBody>
      </p:sp>
      <p:sp>
        <p:nvSpPr>
          <p:cNvPr id="41" name="AutoShape 114"/>
          <p:cNvSpPr>
            <a:spLocks noChangeArrowheads="1"/>
          </p:cNvSpPr>
          <p:nvPr/>
        </p:nvSpPr>
        <p:spPr bwMode="auto">
          <a:xfrm>
            <a:off x="900113" y="24068979"/>
            <a:ext cx="5184775" cy="3521771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2" name="AutoShape 114"/>
          <p:cNvSpPr>
            <a:spLocks noChangeArrowheads="1"/>
          </p:cNvSpPr>
          <p:nvPr/>
        </p:nvSpPr>
        <p:spPr bwMode="auto">
          <a:xfrm>
            <a:off x="1008064" y="17495072"/>
            <a:ext cx="4684571" cy="5419904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027" name="Picture 3" descr="C:\Documents and Settings\ed3g09\Desktop\Propondis_Foundation_Log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047" y="28427693"/>
            <a:ext cx="2803861" cy="1702482"/>
          </a:xfrm>
          <a:prstGeom prst="rect">
            <a:avLst/>
          </a:prstGeom>
          <a:noFill/>
        </p:spPr>
      </p:pic>
      <p:pic>
        <p:nvPicPr>
          <p:cNvPr id="3" name="Picture 2" descr="\\soton.ac.uk\ude\personalfiles\users\ed3g09\mydesktop\lloyds-register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" y="28605483"/>
            <a:ext cx="2282427" cy="15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5839072" y="17495073"/>
            <a:ext cx="4437042" cy="603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lvl="0" defTabSz="914400">
              <a:spcAft>
                <a:spcPct val="70000"/>
              </a:spcAft>
            </a:pPr>
            <a:r>
              <a:rPr lang="en-GB" sz="1900" kern="0" dirty="0">
                <a:latin typeface="Georgia"/>
                <a:ea typeface="ＭＳ Ｐゴシック"/>
              </a:rPr>
              <a:t>Each block represents  machinery </a:t>
            </a:r>
            <a:r>
              <a:rPr lang="en-GB" sz="1900" kern="0" dirty="0" smtClean="0">
                <a:latin typeface="Georgia"/>
                <a:ea typeface="ＭＳ Ｐゴシック"/>
              </a:rPr>
              <a:t>comp, </a:t>
            </a:r>
            <a:r>
              <a:rPr lang="en-GB" sz="1900" kern="0" dirty="0">
                <a:latin typeface="Georgia"/>
                <a:ea typeface="ＭＳ Ｐゴシック"/>
              </a:rPr>
              <a:t>weather, engine, ship model</a:t>
            </a:r>
          </a:p>
          <a:p>
            <a:pPr marL="342900" lvl="1" indent="-342900" defTabSz="914400">
              <a:spcAft>
                <a:spcPct val="50000"/>
              </a:spcAft>
              <a:buFont typeface="Arial" pitchFamily="34" charset="0"/>
              <a:buChar char="•"/>
            </a:pPr>
            <a:r>
              <a:rPr lang="en-GB" sz="1900" kern="0" dirty="0">
                <a:latin typeface="Georgia"/>
                <a:ea typeface="ＭＳ Ｐゴシック"/>
              </a:rPr>
              <a:t>Hull Resistance (</a:t>
            </a:r>
            <a:r>
              <a:rPr lang="en-GB" sz="1900" kern="0" dirty="0" err="1">
                <a:latin typeface="Georgia"/>
                <a:ea typeface="ＭＳ Ｐゴシック"/>
              </a:rPr>
              <a:t>Holtrop</a:t>
            </a:r>
            <a:r>
              <a:rPr lang="en-GB" sz="1900" kern="0" dirty="0">
                <a:latin typeface="Georgia"/>
                <a:ea typeface="ＭＳ Ｐゴシック"/>
              </a:rPr>
              <a:t> – Mennen </a:t>
            </a:r>
            <a:r>
              <a:rPr lang="en-GB" sz="1900" kern="0" dirty="0" smtClean="0">
                <a:latin typeface="Georgia"/>
                <a:ea typeface="ＭＳ Ｐゴシック"/>
              </a:rPr>
              <a:t>method, Lap – Keller methods)</a:t>
            </a:r>
            <a:endParaRPr lang="en-GB" sz="1900" kern="0" dirty="0">
              <a:latin typeface="Georgia"/>
              <a:ea typeface="ＭＳ Ｐゴシック"/>
            </a:endParaRPr>
          </a:p>
          <a:p>
            <a:pPr marL="342900" lvl="1" indent="-342900" defTabSz="914400">
              <a:spcAft>
                <a:spcPct val="50000"/>
              </a:spcAft>
              <a:buFont typeface="Arial" pitchFamily="34" charset="0"/>
              <a:buChar char="•"/>
            </a:pPr>
            <a:r>
              <a:rPr lang="en-GB" sz="1900" kern="0" dirty="0">
                <a:latin typeface="Georgia"/>
                <a:ea typeface="ＭＳ Ｐゴシック"/>
              </a:rPr>
              <a:t>Added Resistance (</a:t>
            </a:r>
            <a:r>
              <a:rPr lang="en-GB" sz="1900" kern="0" dirty="0" err="1">
                <a:latin typeface="Georgia"/>
                <a:ea typeface="ＭＳ Ｐゴシック"/>
              </a:rPr>
              <a:t>Aertssen</a:t>
            </a:r>
            <a:r>
              <a:rPr lang="en-GB" sz="1900" kern="0" dirty="0">
                <a:latin typeface="Georgia"/>
                <a:ea typeface="ＭＳ Ｐゴシック"/>
              </a:rPr>
              <a:t>, Kwon methods)</a:t>
            </a:r>
          </a:p>
          <a:p>
            <a:pPr marL="342900" lvl="1" indent="-342900" defTabSz="914400">
              <a:spcAft>
                <a:spcPct val="50000"/>
              </a:spcAft>
              <a:buFont typeface="Arial" pitchFamily="34" charset="0"/>
              <a:buChar char="•"/>
            </a:pPr>
            <a:r>
              <a:rPr lang="en-GB" sz="1900" kern="0" dirty="0">
                <a:latin typeface="Georgia"/>
                <a:ea typeface="ＭＳ Ｐゴシック"/>
              </a:rPr>
              <a:t>Wind Resistance (Isherwood, </a:t>
            </a:r>
            <a:r>
              <a:rPr lang="en-GB" sz="1900" kern="0" dirty="0" err="1">
                <a:latin typeface="Georgia"/>
                <a:ea typeface="ＭＳ Ｐゴシック"/>
              </a:rPr>
              <a:t>Blendermann</a:t>
            </a:r>
            <a:r>
              <a:rPr lang="en-GB" sz="1900" kern="0" dirty="0">
                <a:latin typeface="Georgia"/>
                <a:ea typeface="ＭＳ Ｐゴシック"/>
              </a:rPr>
              <a:t>  methods)</a:t>
            </a:r>
          </a:p>
          <a:p>
            <a:pPr marL="342900" lvl="1" indent="-342900" defTabSz="914400">
              <a:spcAft>
                <a:spcPct val="50000"/>
              </a:spcAft>
              <a:buFont typeface="Arial" pitchFamily="34" charset="0"/>
              <a:buChar char="•"/>
            </a:pPr>
            <a:r>
              <a:rPr lang="en-GB" sz="1900" kern="0" dirty="0" err="1" smtClean="0">
                <a:latin typeface="Georgia"/>
                <a:ea typeface="ＭＳ Ｐゴシック"/>
              </a:rPr>
              <a:t>Wageningen</a:t>
            </a:r>
            <a:r>
              <a:rPr lang="en-GB" sz="1900" kern="0" dirty="0" smtClean="0">
                <a:latin typeface="Georgia"/>
                <a:ea typeface="ＭＳ Ｐゴシック"/>
              </a:rPr>
              <a:t> </a:t>
            </a:r>
            <a:r>
              <a:rPr lang="en-GB" sz="1900" kern="0" dirty="0">
                <a:latin typeface="Georgia"/>
                <a:ea typeface="ＭＳ Ｐゴシック"/>
              </a:rPr>
              <a:t>Series open water performance method</a:t>
            </a:r>
          </a:p>
          <a:p>
            <a:pPr marL="342900" lvl="1" indent="-342900" defTabSz="914400">
              <a:spcAft>
                <a:spcPct val="50000"/>
              </a:spcAft>
              <a:buFont typeface="Arial" pitchFamily="34" charset="0"/>
              <a:buChar char="•"/>
            </a:pPr>
            <a:r>
              <a:rPr lang="en-GB" sz="1900" kern="0" dirty="0" smtClean="0">
                <a:latin typeface="Georgia"/>
                <a:ea typeface="ＭＳ Ｐゴシック"/>
              </a:rPr>
              <a:t>Open </a:t>
            </a:r>
            <a:r>
              <a:rPr lang="en-GB" sz="1900" kern="0" dirty="0">
                <a:latin typeface="Georgia"/>
                <a:ea typeface="ＭＳ Ｐゴシック"/>
              </a:rPr>
              <a:t>thermodynamic system properties (Control Volume </a:t>
            </a:r>
            <a:r>
              <a:rPr lang="en-GB" sz="1900" kern="0" dirty="0" smtClean="0">
                <a:latin typeface="Georgia"/>
                <a:ea typeface="ＭＳ Ｐゴシック"/>
              </a:rPr>
              <a:t>Theory</a:t>
            </a:r>
            <a:r>
              <a:rPr lang="en-GB" sz="1900" kern="0" dirty="0">
                <a:latin typeface="Georgia"/>
                <a:ea typeface="ＭＳ Ｐゴシック"/>
              </a:rPr>
              <a:t>)</a:t>
            </a:r>
          </a:p>
          <a:p>
            <a:pPr marL="342900" lvl="1" indent="-342900" defTabSz="914400">
              <a:spcAft>
                <a:spcPct val="50000"/>
              </a:spcAft>
              <a:buFont typeface="Arial" pitchFamily="34" charset="0"/>
              <a:buChar char="•"/>
            </a:pPr>
            <a:r>
              <a:rPr lang="en-GB" sz="1900" kern="0" dirty="0">
                <a:latin typeface="Georgia"/>
                <a:ea typeface="ＭＳ Ｐゴシック"/>
              </a:rPr>
              <a:t>Battery models, using Kinetic Energy approach (</a:t>
            </a:r>
            <a:r>
              <a:rPr lang="en-GB" sz="1900" kern="0" dirty="0" err="1">
                <a:latin typeface="Georgia"/>
                <a:ea typeface="ＭＳ Ｐゴシック"/>
              </a:rPr>
              <a:t>Manwell</a:t>
            </a:r>
            <a:r>
              <a:rPr lang="en-GB" sz="1900" kern="0" dirty="0">
                <a:latin typeface="Georgia"/>
                <a:ea typeface="ＭＳ Ｐゴシック"/>
              </a:rPr>
              <a:t>, McGowan) </a:t>
            </a:r>
            <a:endParaRPr lang="en-GB" sz="1900" kern="0" dirty="0" smtClean="0">
              <a:latin typeface="Georgia"/>
              <a:ea typeface="ＭＳ Ｐゴシック"/>
            </a:endParaRPr>
          </a:p>
          <a:p>
            <a:pPr marL="342900" lvl="1" indent="-342900" defTabSz="914400">
              <a:spcAft>
                <a:spcPct val="50000"/>
              </a:spcAft>
              <a:buFont typeface="Arial" pitchFamily="34" charset="0"/>
              <a:buChar char="•"/>
            </a:pPr>
            <a:r>
              <a:rPr lang="en-GB" sz="1900" kern="0" dirty="0" smtClean="0">
                <a:latin typeface="Georgia"/>
                <a:ea typeface="ＭＳ Ｐゴシック"/>
              </a:rPr>
              <a:t>Heat Transfer (for usage  in High  Temperature battery applications)</a:t>
            </a:r>
            <a:endParaRPr lang="en-GB" sz="1900" kern="0" dirty="0">
              <a:latin typeface="Georgia"/>
              <a:ea typeface="ＭＳ Ｐゴシック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10765646" y="6529388"/>
            <a:ext cx="9504363" cy="342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42" tIns="39671" rIns="79342" bIns="39671" numCol="2"/>
          <a:lstStyle/>
          <a:p>
            <a:pPr algn="just"/>
            <a:r>
              <a:rPr lang="en-GB" sz="1900" dirty="0" smtClean="0">
                <a:latin typeface="Georgia" pitchFamily="18" charset="0"/>
              </a:rPr>
              <a:t>Fuel </a:t>
            </a:r>
            <a:r>
              <a:rPr lang="en-GB" sz="1900" dirty="0">
                <a:latin typeface="Georgia" pitchFamily="18" charset="0"/>
              </a:rPr>
              <a:t>savings </a:t>
            </a:r>
            <a:r>
              <a:rPr lang="en-GB" sz="1900" dirty="0" smtClean="0">
                <a:latin typeface="Georgia" pitchFamily="18" charset="0"/>
              </a:rPr>
              <a:t>depending </a:t>
            </a:r>
            <a:r>
              <a:rPr lang="en-GB" sz="1900" dirty="0">
                <a:latin typeface="Georgia" pitchFamily="18" charset="0"/>
              </a:rPr>
              <a:t>on storage system, vessel condition and vessel </a:t>
            </a:r>
            <a:r>
              <a:rPr lang="en-GB" sz="1900" dirty="0" smtClean="0">
                <a:latin typeface="Georgia" pitchFamily="18" charset="0"/>
              </a:rPr>
              <a:t>type, can reach up to: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111,538 </a:t>
            </a:r>
            <a:r>
              <a:rPr lang="en-GB" sz="1900" dirty="0">
                <a:latin typeface="Georgia" pitchFamily="18" charset="0"/>
              </a:rPr>
              <a:t>tonnes in </a:t>
            </a:r>
            <a:r>
              <a:rPr lang="en-GB" sz="1900" dirty="0" smtClean="0">
                <a:latin typeface="Georgia" pitchFamily="18" charset="0"/>
              </a:rPr>
              <a:t>NO</a:t>
            </a:r>
            <a:r>
              <a:rPr lang="en-GB" sz="1900" baseline="-25000" dirty="0" smtClean="0">
                <a:latin typeface="Georgia" pitchFamily="18" charset="0"/>
              </a:rPr>
              <a:t>x</a:t>
            </a:r>
            <a:endParaRPr lang="en-GB" sz="1900" dirty="0">
              <a:latin typeface="Georgia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 </a:t>
            </a:r>
            <a:r>
              <a:rPr lang="en-GB" sz="1900" dirty="0">
                <a:latin typeface="Georgia" pitchFamily="18" charset="0"/>
              </a:rPr>
              <a:t>74,460 tonnes in </a:t>
            </a:r>
            <a:r>
              <a:rPr lang="en-GB" sz="1900" dirty="0" smtClean="0">
                <a:latin typeface="Georgia" pitchFamily="18" charset="0"/>
              </a:rPr>
              <a:t>SO</a:t>
            </a:r>
            <a:r>
              <a:rPr lang="en-GB" sz="1900" baseline="-25000" dirty="0" smtClean="0">
                <a:latin typeface="Georgia" pitchFamily="18" charset="0"/>
              </a:rPr>
              <a:t>x</a:t>
            </a:r>
            <a:r>
              <a:rPr lang="en-GB" sz="1900" dirty="0" smtClean="0">
                <a:latin typeface="Georgia" pitchFamily="18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4,162,7  tonnes </a:t>
            </a:r>
            <a:r>
              <a:rPr lang="en-GB" sz="1900" dirty="0">
                <a:latin typeface="Georgia" pitchFamily="18" charset="0"/>
              </a:rPr>
              <a:t>in CO</a:t>
            </a:r>
            <a:r>
              <a:rPr lang="en-GB" sz="1900" baseline="-25000" dirty="0">
                <a:latin typeface="Georgia" pitchFamily="18" charset="0"/>
              </a:rPr>
              <a:t>2</a:t>
            </a:r>
            <a:r>
              <a:rPr lang="en-GB" sz="1900" dirty="0">
                <a:latin typeface="Georgia" pitchFamily="18" charset="0"/>
              </a:rPr>
              <a:t> </a:t>
            </a:r>
            <a:endParaRPr lang="en-GB" sz="1900" dirty="0" smtClean="0">
              <a:latin typeface="Georgia" pitchFamily="18" charset="0"/>
            </a:endParaRPr>
          </a:p>
          <a:p>
            <a:pPr algn="just"/>
            <a:r>
              <a:rPr lang="en-GB" sz="1900" dirty="0" smtClean="0">
                <a:latin typeface="Georgia" pitchFamily="18" charset="0"/>
              </a:rPr>
              <a:t>The above represent a maximum 22.5% reduction in the dry bulk sector and 2.8% of the world’s fleet emissions.</a:t>
            </a:r>
          </a:p>
          <a:p>
            <a:pPr algn="just"/>
            <a:r>
              <a:rPr lang="en-GB" sz="1900" dirty="0" smtClean="0">
                <a:latin typeface="Georgia" pitchFamily="18" charset="0"/>
              </a:rPr>
              <a:t>The economic feasibility is dependent on the capacity and power of storage medium.</a:t>
            </a:r>
            <a:endParaRPr lang="en-GB" sz="1900" dirty="0">
              <a:latin typeface="Georgia" pitchFamily="18" charset="0"/>
            </a:endParaRPr>
          </a:p>
          <a:p>
            <a:pPr marL="457200" indent="-28575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Sodium Nickel Chloride Battery is more economical feasible option</a:t>
            </a:r>
          </a:p>
          <a:p>
            <a:pPr marL="457200" indent="-28575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Vanadium redox Flow batteries have high potential and it is promising technology</a:t>
            </a:r>
          </a:p>
          <a:p>
            <a:pPr marL="457200" indent="-28575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Depending on vessel type fuel savings can exceed 1m $ per year</a:t>
            </a:r>
          </a:p>
          <a:p>
            <a:pPr marL="457200" indent="-28575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Cost of construction drops</a:t>
            </a:r>
          </a:p>
          <a:p>
            <a:pPr marL="457200" indent="-28575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Initial investment  </a:t>
            </a:r>
            <a:r>
              <a:rPr lang="en-GB" sz="1900" dirty="0">
                <a:latin typeface="Georgia" pitchFamily="18" charset="0"/>
              </a:rPr>
              <a:t>c</a:t>
            </a:r>
            <a:r>
              <a:rPr lang="en-GB" sz="1900" dirty="0" smtClean="0">
                <a:latin typeface="Georgia" pitchFamily="18" charset="0"/>
              </a:rPr>
              <a:t>ost remains high</a:t>
            </a:r>
          </a:p>
          <a:p>
            <a:pPr marL="457200" indent="-285750" algn="just">
              <a:buFont typeface="Arial" pitchFamily="34" charset="0"/>
              <a:buChar char="•"/>
            </a:pPr>
            <a:r>
              <a:rPr lang="en-GB" sz="1900" dirty="0" smtClean="0">
                <a:latin typeface="Georgia" pitchFamily="18" charset="0"/>
              </a:rPr>
              <a:t>Internal Rate of Return varies from  4.3% - 44.7% </a:t>
            </a:r>
          </a:p>
        </p:txBody>
      </p:sp>
      <p:pic>
        <p:nvPicPr>
          <p:cNvPr id="1028" name="Picture 4" descr="\\soton.ac.uk\ude\PersonalFiles\Users\ed3g09\mydocuments\My Dropbox\PhD Work USB stick\Matlab\Graphs for batteries\StoragePOSTPANAMA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490" y="10158924"/>
            <a:ext cx="4988485" cy="37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oton.ac.uk\ude\PersonalFiles\Users\ed3g09\mydocuments\My Dropbox\PhD Work USB stick\Matlab\Graphs\EnergyPOSTPANAMAX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283" y="10355384"/>
            <a:ext cx="4646012" cy="34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113"/>
          <p:cNvSpPr/>
          <p:nvPr/>
        </p:nvSpPr>
        <p:spPr>
          <a:xfrm>
            <a:off x="10696996" y="23852955"/>
            <a:ext cx="9857989" cy="4531601"/>
          </a:xfrm>
          <a:prstGeom prst="roundRect">
            <a:avLst>
              <a:gd name="adj" fmla="val 339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n-GB" sz="2300" b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2" name="Text Box 108"/>
          <p:cNvSpPr txBox="1">
            <a:spLocks noChangeArrowheads="1"/>
          </p:cNvSpPr>
          <p:nvPr/>
        </p:nvSpPr>
        <p:spPr bwMode="auto">
          <a:xfrm>
            <a:off x="10696996" y="25292021"/>
            <a:ext cx="9857988" cy="316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defTabSz="3398838">
              <a:spcBef>
                <a:spcPct val="50000"/>
              </a:spcBef>
            </a:pPr>
            <a:r>
              <a:rPr lang="en-GB" sz="2000" b="1" dirty="0" smtClean="0">
                <a:latin typeface="Georgia" pitchFamily="18" charset="0"/>
              </a:rPr>
              <a:t>References </a:t>
            </a:r>
            <a:r>
              <a:rPr lang="en-GB" sz="1900" b="1" dirty="0" smtClean="0">
                <a:latin typeface="Georgia" pitchFamily="18" charset="0"/>
              </a:rPr>
              <a:t>(Eleftherios K. Dedes, Dominic A. Hudson, Stephen R. Turnock )</a:t>
            </a:r>
          </a:p>
          <a:p>
            <a:pPr algn="just" defTabSz="3398838">
              <a:spcBef>
                <a:spcPct val="50000"/>
              </a:spcBef>
            </a:pPr>
            <a:r>
              <a:rPr lang="en-GB" sz="1750" i="1" dirty="0" smtClean="0">
                <a:latin typeface="Georgia" pitchFamily="18" charset="0"/>
              </a:rPr>
              <a:t>Assessing the potential of hybrid energy technology to reduce exhaust emissions from global shipping</a:t>
            </a:r>
            <a:r>
              <a:rPr lang="en-GB" sz="1750" dirty="0" smtClean="0">
                <a:latin typeface="Georgia" pitchFamily="18" charset="0"/>
              </a:rPr>
              <a:t>, Energy Policy  40, p.p. 204-218, 2012</a:t>
            </a:r>
          </a:p>
          <a:p>
            <a:pPr algn="just" defTabSz="3398838">
              <a:spcBef>
                <a:spcPct val="50000"/>
              </a:spcBef>
            </a:pPr>
            <a:r>
              <a:rPr lang="en-GB" sz="1750" i="1" dirty="0" smtClean="0">
                <a:latin typeface="Georgia" pitchFamily="18" charset="0"/>
              </a:rPr>
              <a:t>Technical feasibility of hybrid propulsion systems to reduce emissions from bulk carriers</a:t>
            </a:r>
            <a:r>
              <a:rPr lang="en-GB" sz="1750" dirty="0" smtClean="0">
                <a:latin typeface="Georgia" pitchFamily="18" charset="0"/>
              </a:rPr>
              <a:t>, under review,  Transactions of RINA.</a:t>
            </a:r>
          </a:p>
          <a:p>
            <a:pPr algn="just" defTabSz="3398838">
              <a:spcBef>
                <a:spcPct val="50000"/>
              </a:spcBef>
            </a:pPr>
            <a:r>
              <a:rPr lang="en-GB" sz="1750" i="1" dirty="0" smtClean="0">
                <a:latin typeface="Georgia" pitchFamily="18" charset="0"/>
              </a:rPr>
              <a:t>Possible Power Train Concepts for Nuclear Powered Merchant Ships</a:t>
            </a:r>
            <a:r>
              <a:rPr lang="en-GB" sz="1750" dirty="0" smtClean="0">
                <a:latin typeface="Georgia" pitchFamily="18" charset="0"/>
              </a:rPr>
              <a:t>. LCS 2011 conference, Glasgow, Vol. 1 p.p. 263-273, University of Strathclyde, 2011.</a:t>
            </a:r>
          </a:p>
          <a:p>
            <a:pPr algn="just" defTabSz="3398838">
              <a:spcBef>
                <a:spcPct val="50000"/>
              </a:spcBef>
            </a:pPr>
            <a:r>
              <a:rPr lang="en-GB" sz="1750" i="1" dirty="0" smtClean="0">
                <a:latin typeface="Georgia" pitchFamily="18" charset="0"/>
              </a:rPr>
              <a:t>Design of Hybrid Diesel-Electric Energy Storage  Systems to Maximize Overall Ship Propulsive Efficiency</a:t>
            </a:r>
            <a:r>
              <a:rPr lang="en-GB" sz="1750" dirty="0" smtClean="0">
                <a:latin typeface="Georgia" pitchFamily="18" charset="0"/>
              </a:rPr>
              <a:t>, 11</a:t>
            </a:r>
            <a:r>
              <a:rPr lang="en-GB" sz="1750" baseline="30000" dirty="0" smtClean="0">
                <a:latin typeface="Georgia" pitchFamily="18" charset="0"/>
              </a:rPr>
              <a:t>th</a:t>
            </a:r>
            <a:r>
              <a:rPr lang="en-GB" sz="1750" dirty="0" smtClean="0">
                <a:latin typeface="Georgia" pitchFamily="18" charset="0"/>
              </a:rPr>
              <a:t> PRADS conference R.J. </a:t>
            </a:r>
            <a:r>
              <a:rPr lang="en-GB" sz="1750" dirty="0" err="1" smtClean="0">
                <a:latin typeface="Georgia" pitchFamily="18" charset="0"/>
              </a:rPr>
              <a:t>Brasil</a:t>
            </a:r>
            <a:r>
              <a:rPr lang="en-GB" sz="1750" dirty="0" smtClean="0">
                <a:latin typeface="Georgia" pitchFamily="18" charset="0"/>
              </a:rPr>
              <a:t>, Vol. 1 p.p. 703-713, COPPE UFRJ, 2010</a:t>
            </a:r>
          </a:p>
          <a:p>
            <a:pPr defTabSz="3398838">
              <a:spcBef>
                <a:spcPct val="50000"/>
              </a:spcBef>
            </a:pPr>
            <a:endParaRPr lang="en-GB" sz="1800" dirty="0" smtClean="0">
              <a:latin typeface="Georgia" pitchFamily="18" charset="0"/>
            </a:endParaRPr>
          </a:p>
          <a:p>
            <a:pPr defTabSz="3398838">
              <a:spcBef>
                <a:spcPct val="50000"/>
              </a:spcBef>
            </a:pPr>
            <a:endParaRPr lang="en-GB" sz="1600" dirty="0" smtClean="0">
              <a:latin typeface="Georgia" pitchFamily="18" charset="0"/>
            </a:endParaRPr>
          </a:p>
          <a:p>
            <a:pPr defTabSz="3398838">
              <a:spcBef>
                <a:spcPct val="50000"/>
              </a:spcBef>
            </a:pPr>
            <a:endParaRPr lang="en-GB" sz="1600" dirty="0" smtClean="0">
              <a:latin typeface="Georgia" pitchFamily="18" charset="0"/>
            </a:endParaRPr>
          </a:p>
        </p:txBody>
      </p:sp>
      <p:pic>
        <p:nvPicPr>
          <p:cNvPr id="53" name="Picture 52" descr="engineering_sciences_cop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7"/>
          <a:stretch>
            <a:fillRect/>
          </a:stretch>
        </p:blipFill>
        <p:spPr bwMode="auto">
          <a:xfrm>
            <a:off x="14139935" y="522288"/>
            <a:ext cx="64325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\\soton.ac.uk\ude\personalfiles\users\ed3g09\mydocuments\My Dropbox\PhD Work USB stick\Photos\International shipping emission trajectories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71" y="12079647"/>
            <a:ext cx="4356565" cy="2801810"/>
          </a:xfrm>
          <a:prstGeom prst="rect">
            <a:avLst/>
          </a:prstGeom>
          <a:noFill/>
          <a:extLst/>
        </p:spPr>
      </p:pic>
      <p:pic>
        <p:nvPicPr>
          <p:cNvPr id="4" name="Picture 2" descr="C:\Users\ELEFTHERIOS\Desktop\Simula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62" y="17641823"/>
            <a:ext cx="3635909" cy="18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866" y="19454399"/>
            <a:ext cx="3965702" cy="33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ELEFTHERIOS\Desktop\Pusher Barge Syste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4" y="24204645"/>
            <a:ext cx="4932666" cy="16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ELEFTHERIOS\Desktop\tug barge operati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" y="26090524"/>
            <a:ext cx="4876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114"/>
          <p:cNvSpPr>
            <a:spLocks noChangeArrowheads="1"/>
          </p:cNvSpPr>
          <p:nvPr/>
        </p:nvSpPr>
        <p:spPr bwMode="auto">
          <a:xfrm>
            <a:off x="16376835" y="14777141"/>
            <a:ext cx="3993530" cy="5227235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895" y="15027589"/>
            <a:ext cx="3857330" cy="483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108"/>
          <p:cNvSpPr txBox="1">
            <a:spLocks noChangeArrowheads="1"/>
          </p:cNvSpPr>
          <p:nvPr/>
        </p:nvSpPr>
        <p:spPr bwMode="auto">
          <a:xfrm>
            <a:off x="10696996" y="23852955"/>
            <a:ext cx="980077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90" tIns="43197" rIns="86390" bIns="43197"/>
          <a:lstStyle/>
          <a:p>
            <a:pPr defTabSz="3398838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Acknowledgments</a:t>
            </a:r>
          </a:p>
          <a:p>
            <a:pPr algn="just" defTabSz="3398838">
              <a:lnSpc>
                <a:spcPct val="90000"/>
              </a:lnSpc>
              <a:spcBef>
                <a:spcPct val="50000"/>
              </a:spcBef>
            </a:pPr>
            <a:r>
              <a:rPr lang="en-US" sz="1750" dirty="0" smtClean="0">
                <a:latin typeface="Georgia" pitchFamily="18" charset="0"/>
              </a:rPr>
              <a:t>The authors wish to thank Lloyd’s Register and Foundation </a:t>
            </a:r>
            <a:r>
              <a:rPr lang="en-US" sz="1750" dirty="0" err="1" smtClean="0">
                <a:latin typeface="Georgia" pitchFamily="18" charset="0"/>
              </a:rPr>
              <a:t>Propondis</a:t>
            </a:r>
            <a:r>
              <a:rPr lang="en-US" sz="1750" dirty="0" smtClean="0">
                <a:latin typeface="Georgia" pitchFamily="18" charset="0"/>
              </a:rPr>
              <a:t> for the financial support of the PhD, the two Greek Maritime companies which prefer to stay anonymous and Carnival Cruises and </a:t>
            </a:r>
            <a:r>
              <a:rPr lang="en-US" sz="1750" dirty="0" err="1" smtClean="0">
                <a:latin typeface="Georgia" pitchFamily="18" charset="0"/>
              </a:rPr>
              <a:t>Plc</a:t>
            </a:r>
            <a:r>
              <a:rPr lang="en-US" sz="1750" dirty="0" smtClean="0">
                <a:latin typeface="Georgia" pitchFamily="18" charset="0"/>
              </a:rPr>
              <a:t> UK for giving access to the operational data and technical specifications of their fleet.  </a:t>
            </a:r>
            <a:endParaRPr lang="en-GB" sz="175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1075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Eleftherios</dc:creator>
  <cp:lastModifiedBy>Smith S.B.</cp:lastModifiedBy>
  <cp:revision>190</cp:revision>
  <dcterms:created xsi:type="dcterms:W3CDTF">2008-02-13T11:44:59Z</dcterms:created>
  <dcterms:modified xsi:type="dcterms:W3CDTF">2012-02-15T15:01:16Z</dcterms:modified>
</cp:coreProperties>
</file>