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386800" cy="30279975"/>
  <p:notesSz cx="6797675" cy="9874250"/>
  <p:defaultTextStyle>
    <a:defPPr>
      <a:defRPr lang="en-US"/>
    </a:defPPr>
    <a:lvl1pPr algn="l" defTabSz="2951163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Broadway" pitchFamily="82" charset="0"/>
        <a:ea typeface="+mn-ea"/>
        <a:cs typeface="Arial" charset="0"/>
      </a:defRPr>
    </a:lvl1pPr>
    <a:lvl2pPr marL="1474788" indent="-1017588" algn="l" defTabSz="2951163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Broadway" pitchFamily="82" charset="0"/>
        <a:ea typeface="+mn-ea"/>
        <a:cs typeface="Arial" charset="0"/>
      </a:defRPr>
    </a:lvl2pPr>
    <a:lvl3pPr marL="2951163" indent="-2036763" algn="l" defTabSz="2951163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Broadway" pitchFamily="82" charset="0"/>
        <a:ea typeface="+mn-ea"/>
        <a:cs typeface="Arial" charset="0"/>
      </a:defRPr>
    </a:lvl3pPr>
    <a:lvl4pPr marL="4427538" indent="-3055938" algn="l" defTabSz="2951163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Broadway" pitchFamily="82" charset="0"/>
        <a:ea typeface="+mn-ea"/>
        <a:cs typeface="Arial" charset="0"/>
      </a:defRPr>
    </a:lvl4pPr>
    <a:lvl5pPr marL="5903913" indent="-4075113" algn="l" defTabSz="2951163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Broadway" pitchFamily="82" charset="0"/>
        <a:ea typeface="+mn-ea"/>
        <a:cs typeface="Arial" charset="0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Broadway" pitchFamily="82" charset="0"/>
        <a:ea typeface="+mn-ea"/>
        <a:cs typeface="Arial" charset="0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Broadway" pitchFamily="82" charset="0"/>
        <a:ea typeface="+mn-ea"/>
        <a:cs typeface="Arial" charset="0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Broadway" pitchFamily="82" charset="0"/>
        <a:ea typeface="+mn-ea"/>
        <a:cs typeface="Arial" charset="0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Broadway" pitchFamily="8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44" d="100"/>
          <a:sy n="44" d="100"/>
        </p:scale>
        <p:origin x="-486" y="-60"/>
      </p:cViewPr>
      <p:guideLst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10F0D27-8490-4DEF-A012-2EB68327CE6A}" type="datetimeFigureOut">
              <a:rPr lang="en-GB"/>
              <a:pPr>
                <a:defRPr/>
              </a:pPr>
              <a:t>15/02/2012</a:t>
            </a:fld>
            <a:endParaRPr lang="en-GB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0AC9D6-3128-4C16-9FD7-1008BD0650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381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43B9227-3E0B-4A76-BBF0-1A4382FCE957}" type="datetimeFigureOut">
              <a:rPr lang="en-US"/>
              <a:pPr>
                <a:defRPr/>
              </a:pPr>
              <a:t>2/15/2012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92325" y="741363"/>
            <a:ext cx="26130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48B476D-F68F-4D8C-A5B0-B0FD1BBAB0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684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951163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1474788" algn="l" defTabSz="2951163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2951163" algn="l" defTabSz="2951163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4427538" algn="l" defTabSz="2951163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5903913" algn="l" defTabSz="2951163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1pPr>
            <a:lvl2pPr marL="742950" indent="-28575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2pPr>
            <a:lvl3pPr marL="11430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3pPr>
            <a:lvl4pPr marL="16002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4pPr>
            <a:lvl5pPr marL="20574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5pPr>
            <a:lvl6pPr marL="25146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6pPr>
            <a:lvl7pPr marL="29718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7pPr>
            <a:lvl8pPr marL="34290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8pPr>
            <a:lvl9pPr marL="38862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9pPr>
          </a:lstStyle>
          <a:p>
            <a:pPr eaLnBrk="1" hangingPunct="1"/>
            <a:fld id="{89319495-F316-4777-B5D5-45F9C4E1E3F3}" type="slidenum">
              <a:rPr lang="en-GB" sz="1200" smtClean="0">
                <a:latin typeface="Calibri" pitchFamily="34" charset="0"/>
              </a:rPr>
              <a:pPr eaLnBrk="1" hangingPunct="1"/>
              <a:t>1</a:t>
            </a:fld>
            <a:endParaRPr lang="en-GB" sz="12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E999E-9975-47D4-8F62-4B59506CC3D4}" type="datetimeFigureOut">
              <a:rPr lang="en-US"/>
              <a:pPr>
                <a:defRPr/>
              </a:pPr>
              <a:t>2/15/2012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ABE3E-50E2-459B-8FC7-9512F8D49B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56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64E45-DE4B-47FC-9A16-D363007C22AC}" type="datetimeFigureOut">
              <a:rPr lang="en-US"/>
              <a:pPr>
                <a:defRPr/>
              </a:pPr>
              <a:t>2/15/2012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B4A66-4187-4492-A3F2-38C4104F8A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76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264736" y="5355072"/>
            <a:ext cx="11254060" cy="1140756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2553" y="5355072"/>
            <a:ext cx="33405737" cy="114075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B0480-2B12-4FA6-AB38-A0248CF04E29}" type="datetimeFigureOut">
              <a:rPr lang="en-US"/>
              <a:pPr>
                <a:defRPr/>
              </a:pPr>
              <a:t>2/15/2012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D62F5-4307-41CA-BB96-164A4625E7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68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DA4D4-7AC7-415B-BB42-2B6ABDAEE1F2}" type="datetimeFigureOut">
              <a:rPr lang="en-US"/>
              <a:pPr>
                <a:defRPr/>
              </a:pPr>
              <a:t>2/15/2012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DFD44-E3F1-43D1-8CD8-1DC12E72D3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12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0B3AE-75E0-4CEF-B4D0-254ED8AF1381}" type="datetimeFigureOut">
              <a:rPr lang="en-US"/>
              <a:pPr>
                <a:defRPr/>
              </a:pPr>
              <a:t>2/15/2012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CBA66-A6D7-4EA5-9A60-3D47F7A8C7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57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2554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88899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129CD-679D-4265-BB36-95E6E96D79AC}" type="datetimeFigureOut">
              <a:rPr lang="en-US"/>
              <a:pPr>
                <a:defRPr/>
              </a:pPr>
              <a:t>2/15/2012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96D3B-297C-40D9-B95E-8D0DF8E803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885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877B6-0021-45C3-92CD-BC5EE4A121C8}" type="datetimeFigureOut">
              <a:rPr lang="en-US"/>
              <a:pPr>
                <a:defRPr/>
              </a:pPr>
              <a:t>2/15/2012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DDF6B-43AC-4847-9E40-514715C747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34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C8779-C2A7-4292-AAD8-07CF4C659BFE}" type="datetimeFigureOut">
              <a:rPr lang="en-US"/>
              <a:pPr>
                <a:defRPr/>
              </a:pPr>
              <a:t>2/15/2012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E815F-5C3C-4AE6-A5F9-E834316FB9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08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511C6-CD29-44B1-90DB-538DEC03606A}" type="datetimeFigureOut">
              <a:rPr lang="en-US"/>
              <a:pPr>
                <a:defRPr/>
              </a:pPr>
              <a:t>2/15/2012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B8B54-48D8-4006-81AA-51BF614704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445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7CB40-170D-4703-8825-488DB0DE0136}" type="datetimeFigureOut">
              <a:rPr lang="en-US"/>
              <a:pPr>
                <a:defRPr/>
              </a:pPr>
              <a:t>2/15/2012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616E5-49EA-4F32-AD09-3FD675C0CE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97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 rtlCol="0">
            <a:normAutofit/>
          </a:bodyPr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B0305-BD93-4E45-BBE2-74EFBAF19148}" type="datetimeFigureOut">
              <a:rPr lang="en-US"/>
              <a:pPr>
                <a:defRPr/>
              </a:pPr>
              <a:t>2/15/2012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66C61-918D-4181-96A0-D974402054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95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69975" y="1212850"/>
            <a:ext cx="19246850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69975" y="7065963"/>
            <a:ext cx="19246850" cy="1998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>
            <a:lvl1pPr>
              <a:defRPr sz="3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5173E4-1188-4618-A360-3482AB291B49}" type="datetimeFigureOut">
              <a:rPr lang="en-US"/>
              <a:pPr>
                <a:defRPr/>
              </a:pPr>
              <a:t>2/15/2012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>
            <a:lvl1pPr algn="ctr">
              <a:defRPr sz="3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>
            <a:lvl1pPr algn="r">
              <a:defRPr sz="3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F2C554E-4DED-49A0-9CB8-EBEFA8F1D1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1163" rtl="0" eaLnBrk="0" fontAlgn="base" hangingPunct="0">
        <a:spcBef>
          <a:spcPct val="0"/>
        </a:spcBef>
        <a:spcAft>
          <a:spcPct val="0"/>
        </a:spcAft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2pPr>
      <a:lvl3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3pPr>
      <a:lvl4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4pPr>
      <a:lvl5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5pPr>
      <a:lvl6pPr marL="4572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6pPr>
      <a:lvl7pPr marL="9144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7pPr>
      <a:lvl8pPr marL="13716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8pPr>
      <a:lvl9pPr marL="18288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9pPr>
    </p:titleStyle>
    <p:bodyStyle>
      <a:lvl1pPr marL="1106488" indent="-1106488" algn="l" defTabSz="29511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11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350" indent="-736600" algn="l" defTabSz="29511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5725" indent="-736600" algn="l" defTabSz="29511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100" indent="-736600" algn="l" defTabSz="29511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image" Target="../media/image10.emf"/><Relationship Id="rId3" Type="http://schemas.openxmlformats.org/officeDocument/2006/relationships/image" Target="../media/image1.jpeg"/><Relationship Id="rId7" Type="http://schemas.openxmlformats.org/officeDocument/2006/relationships/image" Target="../media/image4.emf"/><Relationship Id="rId12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emf"/><Relationship Id="rId5" Type="http://schemas.openxmlformats.org/officeDocument/2006/relationships/image" Target="../media/image3.png"/><Relationship Id="rId15" Type="http://schemas.openxmlformats.org/officeDocument/2006/relationships/image" Target="../media/image12.emf"/><Relationship Id="rId10" Type="http://schemas.openxmlformats.org/officeDocument/2006/relationships/image" Target="../media/image7.emf"/><Relationship Id="rId4" Type="http://schemas.openxmlformats.org/officeDocument/2006/relationships/image" Target="../media/image2.jpeg"/><Relationship Id="rId9" Type="http://schemas.openxmlformats.org/officeDocument/2006/relationships/image" Target="../media/image6.emf"/><Relationship Id="rId1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057275" y="2852738"/>
            <a:ext cx="19354800" cy="3214687"/>
          </a:xfrm>
          <a:prstGeom prst="roundRect">
            <a:avLst>
              <a:gd name="adj" fmla="val 9576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051" name="TextBox 10"/>
          <p:cNvSpPr txBox="1">
            <a:spLocks noChangeArrowheads="1"/>
          </p:cNvSpPr>
          <p:nvPr/>
        </p:nvSpPr>
        <p:spPr bwMode="auto">
          <a:xfrm>
            <a:off x="1382713" y="2978150"/>
            <a:ext cx="18743612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1pPr>
            <a:lvl2pPr marL="742950" indent="-28575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2pPr>
            <a:lvl3pPr marL="11430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3pPr>
            <a:lvl4pPr marL="16002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4pPr>
            <a:lvl5pPr marL="20574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5pPr>
            <a:lvl6pPr marL="25146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6pPr>
            <a:lvl7pPr marL="29718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7pPr>
            <a:lvl8pPr marL="34290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8pPr>
            <a:lvl9pPr marL="38862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9pPr>
          </a:lstStyle>
          <a:p>
            <a:pPr algn="ctr" eaLnBrk="1" hangingPunct="1"/>
            <a:r>
              <a:rPr lang="en-GB" sz="4800" dirty="0">
                <a:solidFill>
                  <a:schemeClr val="tx2"/>
                </a:solidFill>
                <a:latin typeface="Georgia" pitchFamily="18" charset="0"/>
              </a:rPr>
              <a:t>Nonlinear Hydrodynamic Analysis</a:t>
            </a:r>
            <a:r>
              <a:rPr lang="en-GB" sz="4800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en-GB" sz="4800" dirty="0">
                <a:solidFill>
                  <a:schemeClr val="tx2"/>
                </a:solidFill>
                <a:latin typeface="Georgia" pitchFamily="18" charset="0"/>
              </a:rPr>
              <a:t>of</a:t>
            </a:r>
            <a:r>
              <a:rPr lang="en-GB" sz="4800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en-GB" sz="4800" dirty="0">
                <a:solidFill>
                  <a:schemeClr val="tx2"/>
                </a:solidFill>
                <a:latin typeface="Georgia" pitchFamily="18" charset="0"/>
              </a:rPr>
              <a:t>Floating Structures Subject to Ocean Environments </a:t>
            </a:r>
          </a:p>
          <a:p>
            <a:pPr algn="ctr" eaLnBrk="1" hangingPunct="1"/>
            <a:r>
              <a:rPr lang="en-GB" sz="2800" dirty="0" err="1" smtClean="0">
                <a:solidFill>
                  <a:schemeClr val="tx2"/>
                </a:solidFill>
                <a:latin typeface="Georgia" pitchFamily="18" charset="0"/>
              </a:rPr>
              <a:t>Aichun</a:t>
            </a:r>
            <a:r>
              <a:rPr lang="en-GB" sz="2800" dirty="0" smtClean="0">
                <a:solidFill>
                  <a:schemeClr val="tx2"/>
                </a:solidFill>
                <a:latin typeface="Georgia" pitchFamily="18" charset="0"/>
              </a:rPr>
              <a:t> Feng. </a:t>
            </a:r>
            <a:r>
              <a:rPr lang="en-GB" sz="2800" dirty="0">
                <a:solidFill>
                  <a:schemeClr val="tx2"/>
                </a:solidFill>
                <a:latin typeface="Georgia" pitchFamily="18" charset="0"/>
              </a:rPr>
              <a:t>Supervisors: Dr </a:t>
            </a:r>
            <a:r>
              <a:rPr lang="en-GB" sz="2800" dirty="0" err="1">
                <a:solidFill>
                  <a:schemeClr val="tx2"/>
                </a:solidFill>
                <a:latin typeface="Georgia" pitchFamily="18" charset="0"/>
              </a:rPr>
              <a:t>Zhimin</a:t>
            </a:r>
            <a:r>
              <a:rPr lang="en-GB" sz="2800" dirty="0">
                <a:solidFill>
                  <a:schemeClr val="tx2"/>
                </a:solidFill>
                <a:latin typeface="Georgia" pitchFamily="18" charset="0"/>
              </a:rPr>
              <a:t> Chen and  Professor Jing Tang Xing</a:t>
            </a:r>
          </a:p>
          <a:p>
            <a:pPr algn="ctr" eaLnBrk="1" hangingPunct="1"/>
            <a:r>
              <a:rPr lang="en-GB" sz="2800" dirty="0">
                <a:solidFill>
                  <a:schemeClr val="tx2"/>
                </a:solidFill>
                <a:latin typeface="Georgia" pitchFamily="18" charset="0"/>
              </a:rPr>
              <a:t>Faculty of Engineering and the Environment, University of Southampton, UK.</a:t>
            </a:r>
          </a:p>
          <a:p>
            <a:pPr algn="ctr" eaLnBrk="1" hangingPunct="1"/>
            <a:r>
              <a:rPr lang="en-GB" sz="2800" dirty="0">
                <a:solidFill>
                  <a:schemeClr val="tx2"/>
                </a:solidFill>
                <a:latin typeface="Georgia" pitchFamily="18" charset="0"/>
              </a:rPr>
              <a:t>A.Feng@soton.ac.uk</a:t>
            </a:r>
          </a:p>
        </p:txBody>
      </p:sp>
      <p:sp>
        <p:nvSpPr>
          <p:cNvPr id="2052" name="Text Box 31"/>
          <p:cNvSpPr txBox="1">
            <a:spLocks noChangeArrowheads="1"/>
          </p:cNvSpPr>
          <p:nvPr/>
        </p:nvSpPr>
        <p:spPr bwMode="auto">
          <a:xfrm>
            <a:off x="971550" y="522288"/>
            <a:ext cx="9001125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390" tIns="43197" rIns="86390" bIns="43197">
            <a:spAutoFit/>
          </a:bodyPr>
          <a:lstStyle>
            <a:lvl1pPr defTabSz="862013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1pPr>
            <a:lvl2pPr marL="742950" indent="-285750" defTabSz="862013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2pPr>
            <a:lvl3pPr marL="1143000" indent="-228600" defTabSz="862013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3pPr>
            <a:lvl4pPr marL="1600200" indent="-228600" defTabSz="862013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4pPr>
            <a:lvl5pPr marL="2057400" indent="-228600" defTabSz="862013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solidFill>
                  <a:schemeClr val="tx2"/>
                </a:solidFill>
                <a:latin typeface="Castellar" pitchFamily="18" charset="0"/>
              </a:rPr>
              <a:t>Fluid Structure Interactions Research Group</a:t>
            </a:r>
          </a:p>
        </p:txBody>
      </p:sp>
      <p:sp>
        <p:nvSpPr>
          <p:cNvPr id="2053" name="Rectangle 46"/>
          <p:cNvSpPr>
            <a:spLocks noChangeArrowheads="1"/>
          </p:cNvSpPr>
          <p:nvPr/>
        </p:nvSpPr>
        <p:spPr bwMode="auto">
          <a:xfrm>
            <a:off x="0" y="14411325"/>
            <a:ext cx="21386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054" name="TextBox 11"/>
          <p:cNvSpPr txBox="1">
            <a:spLocks noChangeArrowheads="1"/>
          </p:cNvSpPr>
          <p:nvPr/>
        </p:nvSpPr>
        <p:spPr bwMode="auto">
          <a:xfrm>
            <a:off x="15288532" y="29106377"/>
            <a:ext cx="52562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1pPr>
            <a:lvl2pPr marL="742950" indent="-28575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2pPr>
            <a:lvl3pPr marL="11430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3pPr>
            <a:lvl4pPr marL="16002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4pPr>
            <a:lvl5pPr marL="20574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5pPr>
            <a:lvl6pPr marL="25146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6pPr>
            <a:lvl7pPr marL="29718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7pPr>
            <a:lvl8pPr marL="34290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8pPr>
            <a:lvl9pPr marL="38862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9pPr>
          </a:lstStyle>
          <a:p>
            <a:pPr algn="ctr" eaLnBrk="1" hangingPunct="1"/>
            <a:r>
              <a:rPr lang="en-GB" sz="4000" dirty="0">
                <a:solidFill>
                  <a:schemeClr val="tx2"/>
                </a:solidFill>
                <a:latin typeface="Georgia" pitchFamily="18" charset="0"/>
              </a:rPr>
              <a:t>FSI Away Day 2012</a:t>
            </a:r>
          </a:p>
        </p:txBody>
      </p:sp>
      <p:sp>
        <p:nvSpPr>
          <p:cNvPr id="41" name="Rounded Rectangle 9"/>
          <p:cNvSpPr/>
          <p:nvPr/>
        </p:nvSpPr>
        <p:spPr>
          <a:xfrm>
            <a:off x="1017588" y="6427788"/>
            <a:ext cx="9170987" cy="11520511"/>
          </a:xfrm>
          <a:prstGeom prst="roundRect">
            <a:avLst>
              <a:gd name="adj" fmla="val 3311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Broadway" pitchFamily="82" charset="0"/>
              <a:cs typeface="Arial" charset="0"/>
            </a:endParaRPr>
          </a:p>
        </p:txBody>
      </p:sp>
      <p:sp>
        <p:nvSpPr>
          <p:cNvPr id="2056" name="Text Box 34"/>
          <p:cNvSpPr txBox="1">
            <a:spLocks noChangeArrowheads="1"/>
          </p:cNvSpPr>
          <p:nvPr/>
        </p:nvSpPr>
        <p:spPr bwMode="auto">
          <a:xfrm>
            <a:off x="1089025" y="6618288"/>
            <a:ext cx="2593975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390" tIns="43197" rIns="86390" bIns="43197"/>
          <a:lstStyle>
            <a:lvl1pPr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1pPr>
            <a:lvl2pPr marL="742950" indent="-28575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2pPr>
            <a:lvl3pPr marL="11430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3pPr>
            <a:lvl4pPr marL="16002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4pPr>
            <a:lvl5pPr marL="20574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5pPr>
            <a:lvl6pPr marL="25146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6pPr>
            <a:lvl7pPr marL="29718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7pPr>
            <a:lvl8pPr marL="34290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8pPr>
            <a:lvl9pPr marL="38862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9pPr>
          </a:lstStyle>
          <a:p>
            <a:pPr eaLnBrk="1" hangingPunct="1"/>
            <a:r>
              <a:rPr lang="en-US" sz="2600" b="1">
                <a:latin typeface="Georgia" pitchFamily="18" charset="0"/>
              </a:rPr>
              <a:t>Background</a:t>
            </a:r>
            <a:endParaRPr lang="en-US"/>
          </a:p>
        </p:txBody>
      </p:sp>
      <p:sp>
        <p:nvSpPr>
          <p:cNvPr id="2057" name="Rectangle 48"/>
          <p:cNvSpPr>
            <a:spLocks noChangeArrowheads="1"/>
          </p:cNvSpPr>
          <p:nvPr/>
        </p:nvSpPr>
        <p:spPr bwMode="auto">
          <a:xfrm>
            <a:off x="1300163" y="7342188"/>
            <a:ext cx="8343900" cy="341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342" tIns="39671" rIns="79342" bIns="39671"/>
          <a:lstStyle/>
          <a:p>
            <a:pPr marL="266700" indent="-266700"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ts val="3100"/>
              <a:buFont typeface="Arial" charset="0"/>
              <a:buChar char="•"/>
            </a:pPr>
            <a:r>
              <a:rPr lang="en-US" sz="2000" dirty="0">
                <a:latin typeface="Georgia" pitchFamily="18" charset="0"/>
              </a:rPr>
              <a:t>An accurate prediction of wave-induced motions and loads is vital in ship and offshore </a:t>
            </a:r>
            <a:r>
              <a:rPr lang="en-US" sz="2000" dirty="0" smtClean="0">
                <a:latin typeface="Georgia" pitchFamily="18" charset="0"/>
              </a:rPr>
              <a:t>structure </a:t>
            </a:r>
            <a:r>
              <a:rPr lang="en-US" sz="2000" dirty="0">
                <a:latin typeface="Georgia" pitchFamily="18" charset="0"/>
              </a:rPr>
              <a:t>designs.</a:t>
            </a:r>
          </a:p>
          <a:p>
            <a:pPr marL="266700" indent="-266700"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ts val="3100"/>
              <a:buFont typeface="Arial" charset="0"/>
              <a:buChar char="•"/>
            </a:pPr>
            <a:r>
              <a:rPr lang="en-GB" sz="2000" dirty="0">
                <a:latin typeface="Georgia" pitchFamily="18" charset="0"/>
              </a:rPr>
              <a:t>Practical </a:t>
            </a:r>
            <a:r>
              <a:rPr lang="en-GB" sz="2000" dirty="0" smtClean="0">
                <a:latin typeface="Georgia" pitchFamily="18" charset="0"/>
              </a:rPr>
              <a:t>nonlinear </a:t>
            </a:r>
            <a:r>
              <a:rPr lang="en-GB" sz="2000" dirty="0">
                <a:latin typeface="Georgia" pitchFamily="18" charset="0"/>
              </a:rPr>
              <a:t>environments, especially the second-order factors, generate </a:t>
            </a:r>
            <a:r>
              <a:rPr lang="en-GB" sz="2000" dirty="0" smtClean="0">
                <a:latin typeface="Georgia" pitchFamily="18" charset="0"/>
              </a:rPr>
              <a:t>significant </a:t>
            </a:r>
            <a:r>
              <a:rPr lang="en-GB" sz="2000" dirty="0">
                <a:latin typeface="Georgia" pitchFamily="18" charset="0"/>
              </a:rPr>
              <a:t>load </a:t>
            </a:r>
            <a:r>
              <a:rPr lang="en-GB" sz="2000" dirty="0" smtClean="0">
                <a:latin typeface="Georgia" pitchFamily="18" charset="0"/>
              </a:rPr>
              <a:t>effects </a:t>
            </a:r>
            <a:r>
              <a:rPr lang="en-GB" sz="2000" dirty="0">
                <a:latin typeface="Georgia" pitchFamily="18" charset="0"/>
              </a:rPr>
              <a:t>on the </a:t>
            </a:r>
            <a:r>
              <a:rPr lang="en-GB" sz="2000" dirty="0" smtClean="0">
                <a:latin typeface="Georgia" pitchFamily="18" charset="0"/>
              </a:rPr>
              <a:t>floating </a:t>
            </a:r>
            <a:r>
              <a:rPr lang="en-GB" sz="2000" dirty="0">
                <a:latin typeface="Georgia" pitchFamily="18" charset="0"/>
              </a:rPr>
              <a:t>structures.</a:t>
            </a:r>
          </a:p>
          <a:p>
            <a:pPr marL="266700" indent="-266700"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ts val="3100"/>
              <a:buFont typeface="Arial" charset="0"/>
              <a:buChar char="•"/>
            </a:pPr>
            <a:r>
              <a:rPr lang="en-GB" sz="2000" dirty="0">
                <a:latin typeface="Georgia" pitchFamily="18" charset="0"/>
              </a:rPr>
              <a:t>Several numerical methods and commercial software are available but not robust enough particularly </a:t>
            </a:r>
            <a:r>
              <a:rPr lang="en-GB" sz="2000" dirty="0" smtClean="0">
                <a:latin typeface="Georgia" pitchFamily="18" charset="0"/>
              </a:rPr>
              <a:t>for </a:t>
            </a:r>
            <a:r>
              <a:rPr lang="en-GB" sz="2000" dirty="0">
                <a:latin typeface="Georgia" pitchFamily="18" charset="0"/>
              </a:rPr>
              <a:t>the </a:t>
            </a:r>
            <a:r>
              <a:rPr lang="en-GB" sz="2000" dirty="0" smtClean="0">
                <a:latin typeface="Georgia" pitchFamily="18" charset="0"/>
              </a:rPr>
              <a:t>nonlinear  </a:t>
            </a:r>
            <a:r>
              <a:rPr lang="en-US" sz="2000" dirty="0" smtClean="0">
                <a:latin typeface="Georgia" pitchFamily="18" charset="0"/>
              </a:rPr>
              <a:t>analysis.</a:t>
            </a:r>
            <a:endParaRPr lang="en-US" sz="2000" dirty="0">
              <a:latin typeface="Georgia" pitchFamily="18" charset="0"/>
            </a:endParaRPr>
          </a:p>
          <a:p>
            <a:pPr marL="266700" indent="-266700" algn="just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3100"/>
              <a:buFont typeface="Arial" charset="0"/>
              <a:buChar char="•"/>
            </a:pPr>
            <a:endParaRPr lang="en-US" sz="2000" dirty="0">
              <a:latin typeface="Georgia" pitchFamily="18" charset="0"/>
            </a:endParaRPr>
          </a:p>
          <a:p>
            <a:pPr marL="266700" indent="-266700" algn="just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3100"/>
              <a:buFont typeface="Arial" charset="0"/>
              <a:buChar char="•"/>
            </a:pPr>
            <a:endParaRPr lang="en-GB" sz="2000" dirty="0">
              <a:latin typeface="Georgia" pitchFamily="18" charset="0"/>
            </a:endParaRPr>
          </a:p>
        </p:txBody>
      </p:sp>
      <p:sp>
        <p:nvSpPr>
          <p:cNvPr id="2058" name="Text Box 34"/>
          <p:cNvSpPr txBox="1">
            <a:spLocks noChangeArrowheads="1"/>
          </p:cNvSpPr>
          <p:nvPr/>
        </p:nvSpPr>
        <p:spPr bwMode="auto">
          <a:xfrm>
            <a:off x="1150938" y="9579269"/>
            <a:ext cx="2220912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390" tIns="43197" rIns="86390" bIns="43197"/>
          <a:lstStyle>
            <a:lvl1pPr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1pPr>
            <a:lvl2pPr marL="742950" indent="-28575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2pPr>
            <a:lvl3pPr marL="11430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3pPr>
            <a:lvl4pPr marL="16002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4pPr>
            <a:lvl5pPr marL="20574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5pPr>
            <a:lvl6pPr marL="25146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6pPr>
            <a:lvl7pPr marL="29718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7pPr>
            <a:lvl8pPr marL="34290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8pPr>
            <a:lvl9pPr marL="38862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9pPr>
          </a:lstStyle>
          <a:p>
            <a:pPr eaLnBrk="1" hangingPunct="1"/>
            <a:r>
              <a:rPr lang="en-US" sz="2600" b="1" dirty="0">
                <a:latin typeface="Georgia" pitchFamily="18" charset="0"/>
              </a:rPr>
              <a:t>Objectives </a:t>
            </a:r>
            <a:endParaRPr lang="en-US" dirty="0"/>
          </a:p>
        </p:txBody>
      </p:sp>
      <p:sp>
        <p:nvSpPr>
          <p:cNvPr id="2060" name="Rectangle 48"/>
          <p:cNvSpPr>
            <a:spLocks noChangeArrowheads="1"/>
          </p:cNvSpPr>
          <p:nvPr/>
        </p:nvSpPr>
        <p:spPr bwMode="auto">
          <a:xfrm>
            <a:off x="1878012" y="17300227"/>
            <a:ext cx="708501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342" tIns="39671" rIns="79342" bIns="39671"/>
          <a:lstStyle/>
          <a:p>
            <a:pPr>
              <a:buClr>
                <a:schemeClr val="tx1"/>
              </a:buClr>
              <a:buSzPts val="3100"/>
            </a:pPr>
            <a:r>
              <a:rPr lang="en-GB" sz="2000" i="1" dirty="0">
                <a:latin typeface="Georgia" pitchFamily="18" charset="0"/>
              </a:rPr>
              <a:t>Figure 1: Nonlinear wave  excitations  on floating  structure</a:t>
            </a:r>
          </a:p>
        </p:txBody>
      </p:sp>
      <p:sp>
        <p:nvSpPr>
          <p:cNvPr id="50" name="Rounded Rectangle 9"/>
          <p:cNvSpPr/>
          <p:nvPr/>
        </p:nvSpPr>
        <p:spPr>
          <a:xfrm>
            <a:off x="10836275" y="6427789"/>
            <a:ext cx="9534525" cy="6623966"/>
          </a:xfrm>
          <a:prstGeom prst="roundRect">
            <a:avLst>
              <a:gd name="adj" fmla="val 3311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Broadway" pitchFamily="82" charset="0"/>
              <a:cs typeface="Arial" charset="0"/>
            </a:endParaRPr>
          </a:p>
        </p:txBody>
      </p:sp>
      <p:sp>
        <p:nvSpPr>
          <p:cNvPr id="52" name="Rounded Rectangle 9"/>
          <p:cNvSpPr/>
          <p:nvPr/>
        </p:nvSpPr>
        <p:spPr>
          <a:xfrm>
            <a:off x="10812349" y="13245775"/>
            <a:ext cx="9558452" cy="9031835"/>
          </a:xfrm>
          <a:prstGeom prst="roundRect">
            <a:avLst>
              <a:gd name="adj" fmla="val 3311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Broadway" pitchFamily="82" charset="0"/>
              <a:cs typeface="Arial" charset="0"/>
            </a:endParaRPr>
          </a:p>
        </p:txBody>
      </p:sp>
      <p:sp>
        <p:nvSpPr>
          <p:cNvPr id="2063" name="Rectangle 48"/>
          <p:cNvSpPr>
            <a:spLocks noChangeArrowheads="1"/>
          </p:cNvSpPr>
          <p:nvPr/>
        </p:nvSpPr>
        <p:spPr bwMode="auto">
          <a:xfrm>
            <a:off x="11172915" y="6678319"/>
            <a:ext cx="8965656" cy="2340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342" tIns="39671" rIns="79342" bIns="39671"/>
          <a:lstStyle/>
          <a:p>
            <a:pPr marL="266700" indent="-266700" algn="just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3100"/>
              <a:buFont typeface="Arial" charset="0"/>
              <a:buChar char="•"/>
            </a:pPr>
            <a:r>
              <a:rPr lang="en-US" sz="2000" dirty="0" smtClean="0">
                <a:latin typeface="Georgia" pitchFamily="18" charset="0"/>
              </a:rPr>
              <a:t>The </a:t>
            </a:r>
            <a:r>
              <a:rPr lang="en-US" sz="2000" dirty="0">
                <a:latin typeface="Georgia" pitchFamily="18" charset="0"/>
              </a:rPr>
              <a:t>free-surface </a:t>
            </a:r>
            <a:r>
              <a:rPr lang="en-US" sz="2000" dirty="0" smtClean="0">
                <a:latin typeface="Georgia" pitchFamily="18" charset="0"/>
              </a:rPr>
              <a:t>is divided into inner and outer domain where source is evenly distributed in the former and exponentially increased in the latter. The </a:t>
            </a:r>
            <a:r>
              <a:rPr lang="en-US" sz="2000" dirty="0" err="1" smtClean="0">
                <a:latin typeface="Georgia" pitchFamily="18" charset="0"/>
              </a:rPr>
              <a:t>nondimensional</a:t>
            </a:r>
            <a:r>
              <a:rPr lang="en-US" sz="2000" dirty="0" smtClean="0">
                <a:latin typeface="Georgia" pitchFamily="18" charset="0"/>
              </a:rPr>
              <a:t> </a:t>
            </a:r>
            <a:r>
              <a:rPr lang="en-US" sz="2000" dirty="0" err="1" smtClean="0">
                <a:latin typeface="Georgia" pitchFamily="18" charset="0"/>
              </a:rPr>
              <a:t>desingularized</a:t>
            </a:r>
            <a:r>
              <a:rPr lang="en-US" sz="2000" dirty="0" smtClean="0">
                <a:latin typeface="Georgia" pitchFamily="18" charset="0"/>
              </a:rPr>
              <a:t> distance is given by: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3100"/>
            </a:pPr>
            <a:endParaRPr lang="en-US" sz="2400" dirty="0" smtClean="0">
              <a:latin typeface="Georgia" pitchFamily="18" charset="0"/>
            </a:endParaRPr>
          </a:p>
        </p:txBody>
      </p:sp>
      <p:pic>
        <p:nvPicPr>
          <p:cNvPr id="2064" name="Picture 3" descr="engineering_sciences_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177"/>
          <a:stretch>
            <a:fillRect/>
          </a:stretch>
        </p:blipFill>
        <p:spPr bwMode="auto">
          <a:xfrm>
            <a:off x="13979525" y="638175"/>
            <a:ext cx="643255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5" name="TextBox 64"/>
          <p:cNvSpPr txBox="1">
            <a:spLocks noChangeArrowheads="1"/>
          </p:cNvSpPr>
          <p:nvPr/>
        </p:nvSpPr>
        <p:spPr bwMode="auto">
          <a:xfrm>
            <a:off x="1284628" y="10099399"/>
            <a:ext cx="826135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1pPr>
            <a:lvl2pPr marL="742950" indent="-28575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2pPr>
            <a:lvl3pPr marL="11430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3pPr>
            <a:lvl4pPr marL="16002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4pPr>
            <a:lvl5pPr marL="20574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5pPr>
            <a:lvl6pPr marL="25146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6pPr>
            <a:lvl7pPr marL="29718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7pPr>
            <a:lvl8pPr marL="34290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8pPr>
            <a:lvl9pPr marL="38862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3100"/>
              <a:buFont typeface="Arial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Georgia" pitchFamily="18" charset="0"/>
              </a:rPr>
              <a:t>To </a:t>
            </a:r>
            <a:r>
              <a:rPr lang="en-GB" sz="2000" dirty="0">
                <a:solidFill>
                  <a:srgbClr val="000000"/>
                </a:solidFill>
                <a:latin typeface="Georgia" pitchFamily="18" charset="0"/>
              </a:rPr>
              <a:t>u</a:t>
            </a:r>
            <a:r>
              <a:rPr lang="en-GB" sz="2000" dirty="0" smtClean="0">
                <a:solidFill>
                  <a:srgbClr val="000000"/>
                </a:solidFill>
                <a:latin typeface="Georgia" pitchFamily="18" charset="0"/>
              </a:rPr>
              <a:t>nderstand </a:t>
            </a:r>
            <a:r>
              <a:rPr lang="en-GB" sz="2000" dirty="0">
                <a:solidFill>
                  <a:srgbClr val="000000"/>
                </a:solidFill>
                <a:latin typeface="Georgia" pitchFamily="18" charset="0"/>
              </a:rPr>
              <a:t>the </a:t>
            </a:r>
            <a:r>
              <a:rPr lang="en-GB" sz="2000" dirty="0" smtClean="0">
                <a:solidFill>
                  <a:srgbClr val="000000"/>
                </a:solidFill>
                <a:latin typeface="Georgia" pitchFamily="18" charset="0"/>
              </a:rPr>
              <a:t>mechanism </a:t>
            </a:r>
            <a:r>
              <a:rPr lang="en-GB" sz="2000" dirty="0">
                <a:solidFill>
                  <a:srgbClr val="000000"/>
                </a:solidFill>
                <a:latin typeface="Georgia" pitchFamily="18" charset="0"/>
              </a:rPr>
              <a:t>of wave-body interaction </a:t>
            </a:r>
            <a:r>
              <a:rPr lang="en-GB" sz="2000" dirty="0" smtClean="0">
                <a:solidFill>
                  <a:srgbClr val="000000"/>
                </a:solidFill>
                <a:latin typeface="Georgia" pitchFamily="18" charset="0"/>
              </a:rPr>
              <a:t>based </a:t>
            </a:r>
            <a:r>
              <a:rPr lang="en-GB" sz="2000" dirty="0">
                <a:solidFill>
                  <a:srgbClr val="000000"/>
                </a:solidFill>
                <a:latin typeface="Georgia" pitchFamily="18" charset="0"/>
              </a:rPr>
              <a:t>on </a:t>
            </a:r>
            <a:r>
              <a:rPr lang="en-GB" sz="2000" dirty="0" smtClean="0">
                <a:solidFill>
                  <a:srgbClr val="000000"/>
                </a:solidFill>
                <a:latin typeface="Georgia" pitchFamily="18" charset="0"/>
              </a:rPr>
              <a:t>the potential theory. </a:t>
            </a:r>
            <a:endParaRPr lang="en-GB" sz="2000" dirty="0">
              <a:solidFill>
                <a:srgbClr val="000000"/>
              </a:solidFill>
              <a:latin typeface="Georgia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3100"/>
              <a:buFont typeface="Arial" charset="0"/>
              <a:buChar char="•"/>
            </a:pPr>
            <a:r>
              <a:rPr lang="en-GB" sz="2000" dirty="0" smtClean="0">
                <a:solidFill>
                  <a:srgbClr val="000000"/>
                </a:solidFill>
                <a:latin typeface="Georgia" pitchFamily="18" charset="0"/>
              </a:rPr>
              <a:t>To predict hydrodynamic </a:t>
            </a:r>
            <a:r>
              <a:rPr lang="en-GB" sz="2000" dirty="0">
                <a:solidFill>
                  <a:srgbClr val="000000"/>
                </a:solidFill>
                <a:latin typeface="Georgia" pitchFamily="18" charset="0"/>
              </a:rPr>
              <a:t>loads and responses of a floating body in </a:t>
            </a:r>
            <a:r>
              <a:rPr lang="en-US" sz="2000" dirty="0">
                <a:solidFill>
                  <a:srgbClr val="000000"/>
                </a:solidFill>
                <a:latin typeface="Georgia" pitchFamily="18" charset="0"/>
              </a:rPr>
              <a:t>nonlinear  </a:t>
            </a:r>
            <a:r>
              <a:rPr lang="en-US" sz="2000" dirty="0" smtClean="0">
                <a:solidFill>
                  <a:srgbClr val="000000"/>
                </a:solidFill>
                <a:latin typeface="Georgia" pitchFamily="18" charset="0"/>
              </a:rPr>
              <a:t>waves.</a:t>
            </a:r>
            <a:endParaRPr lang="en-US" sz="2000" dirty="0">
              <a:solidFill>
                <a:srgbClr val="000000"/>
              </a:solidFill>
              <a:latin typeface="Georgia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3100"/>
              <a:buFont typeface="Arial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Georgia" pitchFamily="18" charset="0"/>
              </a:rPr>
              <a:t>To develop an </a:t>
            </a:r>
            <a:r>
              <a:rPr lang="en-US" sz="2000" dirty="0">
                <a:solidFill>
                  <a:srgbClr val="000000"/>
                </a:solidFill>
                <a:latin typeface="Georgia" pitchFamily="18" charset="0"/>
              </a:rPr>
              <a:t>efficient numerical algorithm and </a:t>
            </a:r>
            <a:r>
              <a:rPr lang="en-US" sz="2000" dirty="0" smtClean="0">
                <a:solidFill>
                  <a:srgbClr val="000000"/>
                </a:solidFill>
                <a:latin typeface="Georgia" pitchFamily="18" charset="0"/>
              </a:rPr>
              <a:t>Fortran </a:t>
            </a:r>
            <a:r>
              <a:rPr lang="en-US" sz="2000" dirty="0">
                <a:solidFill>
                  <a:srgbClr val="000000"/>
                </a:solidFill>
                <a:latin typeface="Georgia" pitchFamily="18" charset="0"/>
              </a:rPr>
              <a:t>codes using </a:t>
            </a:r>
            <a:r>
              <a:rPr lang="en-US" sz="2000" dirty="0" err="1">
                <a:solidFill>
                  <a:srgbClr val="000000"/>
                </a:solidFill>
                <a:latin typeface="Georgia" pitchFamily="18" charset="0"/>
              </a:rPr>
              <a:t>Rankine</a:t>
            </a:r>
            <a:r>
              <a:rPr lang="en-US" sz="2000" dirty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Georgia" pitchFamily="18" charset="0"/>
              </a:rPr>
              <a:t> source technique </a:t>
            </a:r>
            <a:r>
              <a:rPr lang="en-US" sz="2000" dirty="0">
                <a:solidFill>
                  <a:srgbClr val="000000"/>
                </a:solidFill>
                <a:latin typeface="Georgia" pitchFamily="18" charset="0"/>
              </a:rPr>
              <a:t>and Euler-</a:t>
            </a:r>
            <a:r>
              <a:rPr lang="en-US" sz="2000" dirty="0" err="1">
                <a:solidFill>
                  <a:srgbClr val="000000"/>
                </a:solidFill>
                <a:latin typeface="Georgia" pitchFamily="18" charset="0"/>
              </a:rPr>
              <a:t>Lagrangian</a:t>
            </a:r>
            <a:r>
              <a:rPr lang="en-US" sz="2000" dirty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Georgia" pitchFamily="18" charset="0"/>
              </a:rPr>
              <a:t>formulation.</a:t>
            </a:r>
            <a:endParaRPr lang="en-GB" sz="2000" dirty="0">
              <a:solidFill>
                <a:srgbClr val="000000"/>
              </a:solidFill>
              <a:latin typeface="Georgia" pitchFamily="18" charset="0"/>
            </a:endParaRPr>
          </a:p>
        </p:txBody>
      </p:sp>
      <p:pic>
        <p:nvPicPr>
          <p:cNvPr id="2066" name="Picture 61" descr="C:\local\2012 Away day poster\CSIRO_semi-sub_platform_32000_high_res-600x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1" y="12650788"/>
            <a:ext cx="8123237" cy="438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Picture 6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688" y="8578918"/>
            <a:ext cx="7878521" cy="3445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9" name="Rectangle 48"/>
          <p:cNvSpPr>
            <a:spLocks noChangeArrowheads="1"/>
          </p:cNvSpPr>
          <p:nvPr/>
        </p:nvSpPr>
        <p:spPr bwMode="auto">
          <a:xfrm>
            <a:off x="12027607" y="12189630"/>
            <a:ext cx="76454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342" tIns="39671" rIns="79342" bIns="39671"/>
          <a:lstStyle/>
          <a:p>
            <a:pPr>
              <a:buClr>
                <a:schemeClr val="tx1"/>
              </a:buClr>
              <a:buSzPts val="3100"/>
            </a:pPr>
            <a:r>
              <a:rPr lang="en-GB" sz="2000" i="1" dirty="0">
                <a:latin typeface="Georgia" pitchFamily="18" charset="0"/>
              </a:rPr>
              <a:t>Figure </a:t>
            </a:r>
            <a:r>
              <a:rPr lang="en-GB" sz="2400" i="1" dirty="0">
                <a:latin typeface="Georgia" pitchFamily="18" charset="0"/>
              </a:rPr>
              <a:t>2</a:t>
            </a:r>
            <a:r>
              <a:rPr lang="en-GB" sz="2000" i="1" dirty="0">
                <a:latin typeface="Georgia" pitchFamily="18" charset="0"/>
              </a:rPr>
              <a:t>: </a:t>
            </a:r>
            <a:r>
              <a:rPr lang="en-GB" sz="2400" i="1" dirty="0">
                <a:latin typeface="Georgia" pitchFamily="18" charset="0"/>
              </a:rPr>
              <a:t>2</a:t>
            </a:r>
            <a:r>
              <a:rPr lang="en-GB" sz="2000" i="1" dirty="0">
                <a:latin typeface="Georgia" pitchFamily="18" charset="0"/>
              </a:rPr>
              <a:t>-D </a:t>
            </a:r>
            <a:r>
              <a:rPr lang="en-GB" sz="2000" i="1" dirty="0" err="1">
                <a:latin typeface="Georgia" pitchFamily="18" charset="0"/>
              </a:rPr>
              <a:t>Rankine</a:t>
            </a:r>
            <a:r>
              <a:rPr lang="en-GB" sz="2000" i="1" dirty="0">
                <a:latin typeface="Georgia" pitchFamily="18" charset="0"/>
              </a:rPr>
              <a:t>  source method computation model</a:t>
            </a:r>
          </a:p>
        </p:txBody>
      </p:sp>
      <p:sp>
        <p:nvSpPr>
          <p:cNvPr id="2070" name="Text Box 34"/>
          <p:cNvSpPr txBox="1">
            <a:spLocks noChangeArrowheads="1"/>
          </p:cNvSpPr>
          <p:nvPr/>
        </p:nvSpPr>
        <p:spPr bwMode="auto">
          <a:xfrm>
            <a:off x="11045031" y="13436376"/>
            <a:ext cx="4795837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390" tIns="43197" rIns="86390" bIns="43197"/>
          <a:lstStyle>
            <a:lvl1pPr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1pPr>
            <a:lvl2pPr marL="742950" indent="-28575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2pPr>
            <a:lvl3pPr marL="11430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3pPr>
            <a:lvl4pPr marL="16002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4pPr>
            <a:lvl5pPr marL="20574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5pPr>
            <a:lvl6pPr marL="25146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6pPr>
            <a:lvl7pPr marL="29718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7pPr>
            <a:lvl8pPr marL="34290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8pPr>
            <a:lvl9pPr marL="38862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9pPr>
          </a:lstStyle>
          <a:p>
            <a:pPr eaLnBrk="1" hangingPunct="1"/>
            <a:r>
              <a:rPr lang="en-US" sz="2600" b="1" dirty="0">
                <a:latin typeface="Georgia" pitchFamily="18" charset="0"/>
              </a:rPr>
              <a:t>Initial Result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71" name="TextBox 9"/>
              <p:cNvSpPr txBox="1">
                <a:spLocks noChangeArrowheads="1"/>
              </p:cNvSpPr>
              <p:nvPr/>
            </p:nvSpPr>
            <p:spPr bwMode="auto">
              <a:xfrm>
                <a:off x="11025981" y="14133515"/>
                <a:ext cx="9386094" cy="17235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5800">
                    <a:solidFill>
                      <a:schemeClr val="tx1"/>
                    </a:solidFill>
                    <a:latin typeface="Broadway" pitchFamily="82" charset="0"/>
                    <a:cs typeface="Arial" charset="0"/>
                  </a:defRPr>
                </a:lvl1pPr>
                <a:lvl2pPr marL="742950" indent="-285750" eaLnBrk="0" hangingPunct="0">
                  <a:defRPr sz="5800">
                    <a:solidFill>
                      <a:schemeClr val="tx1"/>
                    </a:solidFill>
                    <a:latin typeface="Broadway" pitchFamily="82" charset="0"/>
                    <a:cs typeface="Arial" charset="0"/>
                  </a:defRPr>
                </a:lvl2pPr>
                <a:lvl3pPr marL="1143000" indent="-228600" eaLnBrk="0" hangingPunct="0">
                  <a:defRPr sz="5800">
                    <a:solidFill>
                      <a:schemeClr val="tx1"/>
                    </a:solidFill>
                    <a:latin typeface="Broadway" pitchFamily="82" charset="0"/>
                    <a:cs typeface="Arial" charset="0"/>
                  </a:defRPr>
                </a:lvl3pPr>
                <a:lvl4pPr marL="1600200" indent="-228600" eaLnBrk="0" hangingPunct="0">
                  <a:defRPr sz="5800">
                    <a:solidFill>
                      <a:schemeClr val="tx1"/>
                    </a:solidFill>
                    <a:latin typeface="Broadway" pitchFamily="82" charset="0"/>
                    <a:cs typeface="Arial" charset="0"/>
                  </a:defRPr>
                </a:lvl4pPr>
                <a:lvl5pPr marL="2057400" indent="-228600" eaLnBrk="0" hangingPunct="0">
                  <a:defRPr sz="5800">
                    <a:solidFill>
                      <a:schemeClr val="tx1"/>
                    </a:solidFill>
                    <a:latin typeface="Broadway" pitchFamily="82" charset="0"/>
                    <a:cs typeface="Arial" charset="0"/>
                  </a:defRPr>
                </a:lvl5pPr>
                <a:lvl6pPr marL="2514600" indent="-228600" defTabSz="29511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800">
                    <a:solidFill>
                      <a:schemeClr val="tx1"/>
                    </a:solidFill>
                    <a:latin typeface="Broadway" pitchFamily="82" charset="0"/>
                    <a:cs typeface="Arial" charset="0"/>
                  </a:defRPr>
                </a:lvl6pPr>
                <a:lvl7pPr marL="2971800" indent="-228600" defTabSz="29511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800">
                    <a:solidFill>
                      <a:schemeClr val="tx1"/>
                    </a:solidFill>
                    <a:latin typeface="Broadway" pitchFamily="82" charset="0"/>
                    <a:cs typeface="Arial" charset="0"/>
                  </a:defRPr>
                </a:lvl7pPr>
                <a:lvl8pPr marL="3429000" indent="-228600" defTabSz="29511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800">
                    <a:solidFill>
                      <a:schemeClr val="tx1"/>
                    </a:solidFill>
                    <a:latin typeface="Broadway" pitchFamily="82" charset="0"/>
                    <a:cs typeface="Arial" charset="0"/>
                  </a:defRPr>
                </a:lvl8pPr>
                <a:lvl9pPr marL="3886200" indent="-228600" defTabSz="29511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800">
                    <a:solidFill>
                      <a:schemeClr val="tx1"/>
                    </a:solidFill>
                    <a:latin typeface="Broadway" pitchFamily="82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dirty="0">
                    <a:latin typeface="Georgia" pitchFamily="18" charset="0"/>
                  </a:rPr>
                  <a:t>   </a:t>
                </a:r>
                <a:r>
                  <a:rPr lang="en-US" sz="2000" dirty="0" smtClean="0">
                    <a:latin typeface="Georgia" pitchFamily="18" charset="0"/>
                  </a:rPr>
                  <a:t>  The </a:t>
                </a:r>
                <a:r>
                  <a:rPr lang="en-US" sz="2000" dirty="0">
                    <a:latin typeface="Georgia" pitchFamily="18" charset="0"/>
                  </a:rPr>
                  <a:t>initial results for a </a:t>
                </a:r>
                <a:r>
                  <a:rPr lang="en-US" sz="2400" dirty="0">
                    <a:latin typeface="Georgia" pitchFamily="18" charset="0"/>
                  </a:rPr>
                  <a:t>2</a:t>
                </a:r>
                <a:r>
                  <a:rPr lang="en-US" sz="2000" dirty="0">
                    <a:latin typeface="Georgia" pitchFamily="18" charset="0"/>
                  </a:rPr>
                  <a:t>-D circular </a:t>
                </a:r>
                <a:r>
                  <a:rPr lang="en-US" sz="2000" dirty="0" smtClean="0">
                    <a:latin typeface="Georgia" pitchFamily="18" charset="0"/>
                  </a:rPr>
                  <a:t> cylinder </a:t>
                </a:r>
                <a:r>
                  <a:rPr lang="en-US" sz="2000" dirty="0">
                    <a:latin typeface="Georgia" pitchFamily="18" charset="0"/>
                  </a:rPr>
                  <a:t>in unbound domain show a good agreement between the panel method and analytical expression which </a:t>
                </a:r>
                <a:r>
                  <a:rPr lang="en-US" sz="2000" dirty="0" smtClean="0">
                    <a:latin typeface="Georgia" pitchFamily="18" charset="0"/>
                  </a:rPr>
                  <a:t>can be expressed </a:t>
                </a:r>
                <a:r>
                  <a:rPr lang="en-US" sz="2000" dirty="0">
                    <a:latin typeface="Georgia" pitchFamily="18" charset="0"/>
                  </a:rPr>
                  <a:t> </a:t>
                </a:r>
                <a:r>
                  <a:rPr lang="en-US" sz="2000" dirty="0" smtClean="0">
                    <a:latin typeface="Georgia" pitchFamily="18" charset="0"/>
                  </a:rPr>
                  <a:t>as:</a:t>
                </a:r>
                <a:endParaRPr lang="en-US" sz="2000" i="1" dirty="0" smtClean="0"/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/>
                        </a:rPr>
                        <m:t>𝜙</m:t>
                      </m:r>
                      <m:r>
                        <a:rPr lang="en-GB" sz="2200">
                          <a:latin typeface="Cambria Math"/>
                        </a:rPr>
                        <m:t>=−</m:t>
                      </m:r>
                      <m:r>
                        <a:rPr lang="en-GB" sz="2200" i="1">
                          <a:latin typeface="Cambria Math"/>
                        </a:rPr>
                        <m:t>𝑈𝑅</m:t>
                      </m:r>
                      <m:r>
                        <m:rPr>
                          <m:sty m:val="p"/>
                        </m:rPr>
                        <a:rPr lang="en-GB" sz="2200">
                          <a:latin typeface="Cambria Math"/>
                        </a:rPr>
                        <m:t>sin</m:t>
                      </m:r>
                      <m:r>
                        <a:rPr lang="en-GB" sz="2200" i="1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US" sz="2000" dirty="0" smtClean="0">
                  <a:latin typeface="Georgia" pitchFamily="18" charset="0"/>
                </a:endParaRPr>
              </a:p>
              <a:p>
                <a:pPr eaLnBrk="1" hangingPunct="1"/>
                <a:r>
                  <a:rPr lang="en-US" sz="2000" dirty="0" smtClean="0">
                    <a:latin typeface="Georgia" pitchFamily="18" charset="0"/>
                  </a:rPr>
                  <a:t>      The </a:t>
                </a:r>
                <a:r>
                  <a:rPr lang="en-US" sz="2000" dirty="0">
                    <a:latin typeface="Georgia" pitchFamily="18" charset="0"/>
                  </a:rPr>
                  <a:t>cylinder is divided into 12</a:t>
                </a:r>
                <a:r>
                  <a:rPr lang="en-US" sz="2000" dirty="0" smtClean="0">
                    <a:latin typeface="Georgia" pitchFamily="18" charset="0"/>
                  </a:rPr>
                  <a:t>, 24 </a:t>
                </a:r>
                <a:r>
                  <a:rPr lang="en-US" sz="2000" dirty="0">
                    <a:latin typeface="Georgia" pitchFamily="18" charset="0"/>
                  </a:rPr>
                  <a:t>and 36 panels </a:t>
                </a:r>
                <a:r>
                  <a:rPr lang="en-US" sz="2000" dirty="0" smtClean="0">
                    <a:latin typeface="Georgia" pitchFamily="18" charset="0"/>
                  </a:rPr>
                  <a:t>respectively.</a:t>
                </a:r>
                <a:endParaRPr lang="en-GB" sz="2000" dirty="0">
                  <a:latin typeface="Georgia" pitchFamily="18" charset="0"/>
                </a:endParaRPr>
              </a:p>
            </p:txBody>
          </p:sp>
        </mc:Choice>
        <mc:Fallback xmlns="">
          <p:sp>
            <p:nvSpPr>
              <p:cNvPr id="2071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025981" y="14133515"/>
                <a:ext cx="9386094" cy="1723549"/>
              </a:xfrm>
              <a:prstGeom prst="rect">
                <a:avLst/>
              </a:prstGeom>
              <a:blipFill rotWithShape="1">
                <a:blip r:embed="rId6"/>
                <a:stretch>
                  <a:fillRect l="-715" t="-2827" b="-49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72" name="Picture 6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2348" y="15874216"/>
            <a:ext cx="3492500" cy="244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3" name="Picture 6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0959" y="15864691"/>
            <a:ext cx="3305175" cy="245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4" name="Picture 6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8413" y="15857064"/>
            <a:ext cx="3351213" cy="240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75" name="Rectangle 48"/>
          <p:cNvSpPr>
            <a:spLocks noChangeArrowheads="1"/>
          </p:cNvSpPr>
          <p:nvPr/>
        </p:nvSpPr>
        <p:spPr bwMode="auto">
          <a:xfrm>
            <a:off x="11408482" y="18426453"/>
            <a:ext cx="826452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342" tIns="39671" rIns="79342" bIns="39671"/>
          <a:lstStyle/>
          <a:p>
            <a:pPr>
              <a:buClr>
                <a:schemeClr val="tx1"/>
              </a:buClr>
              <a:buSzPts val="3100"/>
            </a:pPr>
            <a:r>
              <a:rPr lang="en-GB" sz="2000" i="1" dirty="0">
                <a:latin typeface="Georgia" pitchFamily="18" charset="0"/>
              </a:rPr>
              <a:t>Figure 3: The comparisons of panel method and analytical expression</a:t>
            </a:r>
          </a:p>
        </p:txBody>
      </p:sp>
      <p:sp>
        <p:nvSpPr>
          <p:cNvPr id="80" name="Rounded Rectangle 9"/>
          <p:cNvSpPr/>
          <p:nvPr/>
        </p:nvSpPr>
        <p:spPr>
          <a:xfrm>
            <a:off x="10812349" y="22539223"/>
            <a:ext cx="9558452" cy="3401964"/>
          </a:xfrm>
          <a:prstGeom prst="roundRect">
            <a:avLst>
              <a:gd name="adj" fmla="val 3311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Broadway" pitchFamily="82" charset="0"/>
              <a:cs typeface="Arial" charset="0"/>
            </a:endParaRPr>
          </a:p>
        </p:txBody>
      </p:sp>
      <p:sp>
        <p:nvSpPr>
          <p:cNvPr id="2080" name="Text Box 34"/>
          <p:cNvSpPr txBox="1">
            <a:spLocks noChangeArrowheads="1"/>
          </p:cNvSpPr>
          <p:nvPr/>
        </p:nvSpPr>
        <p:spPr bwMode="auto">
          <a:xfrm>
            <a:off x="11093455" y="22620984"/>
            <a:ext cx="4795838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390" tIns="43197" rIns="86390" bIns="43197"/>
          <a:lstStyle>
            <a:lvl1pPr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1pPr>
            <a:lvl2pPr marL="742950" indent="-28575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2pPr>
            <a:lvl3pPr marL="11430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3pPr>
            <a:lvl4pPr marL="16002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4pPr>
            <a:lvl5pPr marL="20574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5pPr>
            <a:lvl6pPr marL="25146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6pPr>
            <a:lvl7pPr marL="29718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7pPr>
            <a:lvl8pPr marL="34290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8pPr>
            <a:lvl9pPr marL="38862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9pPr>
          </a:lstStyle>
          <a:p>
            <a:pPr eaLnBrk="1" hangingPunct="1"/>
            <a:r>
              <a:rPr lang="en-US" sz="2600" b="1" dirty="0">
                <a:latin typeface="Georgia" pitchFamily="18" charset="0"/>
              </a:rPr>
              <a:t>Future Work</a:t>
            </a:r>
            <a:endParaRPr lang="en-US" dirty="0"/>
          </a:p>
        </p:txBody>
      </p:sp>
      <p:sp>
        <p:nvSpPr>
          <p:cNvPr id="2081" name="TextBox 12"/>
          <p:cNvSpPr txBox="1">
            <a:spLocks noChangeArrowheads="1"/>
          </p:cNvSpPr>
          <p:nvPr/>
        </p:nvSpPr>
        <p:spPr bwMode="auto">
          <a:xfrm>
            <a:off x="11100645" y="23225711"/>
            <a:ext cx="917098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1pPr>
            <a:lvl2pPr marL="742950" indent="-28575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2pPr>
            <a:lvl3pPr marL="11430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3pPr>
            <a:lvl4pPr marL="16002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4pPr>
            <a:lvl5pPr marL="20574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5pPr>
            <a:lvl6pPr marL="25146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6pPr>
            <a:lvl7pPr marL="29718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7pPr>
            <a:lvl8pPr marL="34290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8pPr>
            <a:lvl9pPr marL="38862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  <a:buSzPct val="141000"/>
              <a:buFont typeface="Arial" charset="0"/>
              <a:buChar char="•"/>
            </a:pPr>
            <a:r>
              <a:rPr lang="en-US" sz="2000" dirty="0">
                <a:latin typeface="Georgia" pitchFamily="18" charset="0"/>
              </a:rPr>
              <a:t>2-D floating body hydrodynamic </a:t>
            </a:r>
            <a:r>
              <a:rPr lang="en-US" sz="2000" dirty="0" smtClean="0">
                <a:latin typeface="Georgia" pitchFamily="18" charset="0"/>
              </a:rPr>
              <a:t>evaluation </a:t>
            </a:r>
            <a:r>
              <a:rPr lang="en-US" sz="2000" dirty="0">
                <a:latin typeface="Georgia" pitchFamily="18" charset="0"/>
              </a:rPr>
              <a:t>will </a:t>
            </a:r>
            <a:r>
              <a:rPr lang="en-US" sz="2000" dirty="0" smtClean="0">
                <a:latin typeface="Georgia" pitchFamily="18" charset="0"/>
              </a:rPr>
              <a:t>be </a:t>
            </a:r>
            <a:r>
              <a:rPr lang="en-US" sz="2000" dirty="0">
                <a:latin typeface="Georgia" pitchFamily="18" charset="0"/>
              </a:rPr>
              <a:t>extend further  to consider nonlinear </a:t>
            </a:r>
            <a:r>
              <a:rPr lang="en-US" sz="2000" dirty="0" smtClean="0">
                <a:latin typeface="Georgia" pitchFamily="18" charset="0"/>
              </a:rPr>
              <a:t>free-surface </a:t>
            </a:r>
            <a:r>
              <a:rPr lang="en-US" sz="2000" dirty="0">
                <a:latin typeface="Georgia" pitchFamily="18" charset="0"/>
              </a:rPr>
              <a:t>and body-exact condition effects.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141000"/>
              <a:buFont typeface="Arial" charset="0"/>
              <a:buChar char="•"/>
            </a:pPr>
            <a:r>
              <a:rPr lang="en-US" sz="2000" dirty="0" smtClean="0">
                <a:latin typeface="Georgia" pitchFamily="18" charset="0"/>
              </a:rPr>
              <a:t>Rubber-band </a:t>
            </a:r>
            <a:r>
              <a:rPr lang="en-US" sz="2000" dirty="0">
                <a:latin typeface="Georgia" pitchFamily="18" charset="0"/>
              </a:rPr>
              <a:t>numerical method and Euler-Lagrange time stepping procedure will be applied in the </a:t>
            </a:r>
            <a:r>
              <a:rPr lang="en-US" sz="2000" dirty="0" smtClean="0">
                <a:latin typeface="Georgia" pitchFamily="18" charset="0"/>
              </a:rPr>
              <a:t>numerical </a:t>
            </a:r>
            <a:r>
              <a:rPr lang="en-US" sz="2000" dirty="0">
                <a:latin typeface="Georgia" pitchFamily="18" charset="0"/>
              </a:rPr>
              <a:t>simulation.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141000"/>
              <a:buFont typeface="Arial" charset="0"/>
              <a:buChar char="•"/>
            </a:pPr>
            <a:r>
              <a:rPr lang="en-US" sz="2000" dirty="0">
                <a:latin typeface="Georgia" pitchFamily="18" charset="0"/>
              </a:rPr>
              <a:t>A further numerical method will </a:t>
            </a:r>
            <a:r>
              <a:rPr lang="en-US" sz="2000" dirty="0" smtClean="0">
                <a:latin typeface="Georgia" pitchFamily="18" charset="0"/>
              </a:rPr>
              <a:t>be </a:t>
            </a:r>
            <a:r>
              <a:rPr lang="en-US" sz="2000" dirty="0">
                <a:latin typeface="Georgia" pitchFamily="18" charset="0"/>
              </a:rPr>
              <a:t>developed  to simulate </a:t>
            </a:r>
            <a:r>
              <a:rPr lang="en-US" sz="2000" dirty="0" smtClean="0">
                <a:latin typeface="Georgia" pitchFamily="18" charset="0"/>
              </a:rPr>
              <a:t>3D </a:t>
            </a:r>
            <a:r>
              <a:rPr lang="en-US" sz="2000" dirty="0">
                <a:latin typeface="Georgia" pitchFamily="18" charset="0"/>
              </a:rPr>
              <a:t>wave-body interactions.</a:t>
            </a:r>
          </a:p>
        </p:txBody>
      </p:sp>
      <p:sp>
        <p:nvSpPr>
          <p:cNvPr id="84" name="Rounded Rectangle 9"/>
          <p:cNvSpPr/>
          <p:nvPr/>
        </p:nvSpPr>
        <p:spPr>
          <a:xfrm>
            <a:off x="10812348" y="26233305"/>
            <a:ext cx="9558452" cy="2732218"/>
          </a:xfrm>
          <a:prstGeom prst="roundRect">
            <a:avLst>
              <a:gd name="adj" fmla="val 3311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Broadway" pitchFamily="82" charset="0"/>
              <a:cs typeface="Arial" charset="0"/>
            </a:endParaRPr>
          </a:p>
        </p:txBody>
      </p:sp>
      <p:sp>
        <p:nvSpPr>
          <p:cNvPr id="2083" name="Text Box 34"/>
          <p:cNvSpPr txBox="1">
            <a:spLocks noChangeArrowheads="1"/>
          </p:cNvSpPr>
          <p:nvPr/>
        </p:nvSpPr>
        <p:spPr bwMode="auto">
          <a:xfrm>
            <a:off x="11100645" y="26233305"/>
            <a:ext cx="4795837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390" tIns="43197" rIns="86390" bIns="43197"/>
          <a:lstStyle>
            <a:lvl1pPr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1pPr>
            <a:lvl2pPr marL="742950" indent="-28575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2pPr>
            <a:lvl3pPr marL="11430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3pPr>
            <a:lvl4pPr marL="16002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4pPr>
            <a:lvl5pPr marL="20574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5pPr>
            <a:lvl6pPr marL="25146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6pPr>
            <a:lvl7pPr marL="29718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7pPr>
            <a:lvl8pPr marL="34290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8pPr>
            <a:lvl9pPr marL="38862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9pPr>
          </a:lstStyle>
          <a:p>
            <a:pPr eaLnBrk="1" hangingPunct="1"/>
            <a:r>
              <a:rPr lang="en-US" sz="2600" b="1" dirty="0">
                <a:latin typeface="Georgia" pitchFamily="18" charset="0"/>
              </a:rPr>
              <a:t>References</a:t>
            </a:r>
            <a:endParaRPr lang="en-US" dirty="0"/>
          </a:p>
        </p:txBody>
      </p:sp>
      <p:sp>
        <p:nvSpPr>
          <p:cNvPr id="2084" name="TextBox 13"/>
          <p:cNvSpPr txBox="1">
            <a:spLocks noChangeArrowheads="1"/>
          </p:cNvSpPr>
          <p:nvPr/>
        </p:nvSpPr>
        <p:spPr bwMode="auto">
          <a:xfrm>
            <a:off x="10919489" y="26706178"/>
            <a:ext cx="9451311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1pPr>
            <a:lvl2pPr marL="742950" indent="-28575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2pPr>
            <a:lvl3pPr marL="11430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3pPr>
            <a:lvl4pPr marL="16002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4pPr>
            <a:lvl5pPr marL="20574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5pPr>
            <a:lvl6pPr marL="25146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6pPr>
            <a:lvl7pPr marL="29718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7pPr>
            <a:lvl8pPr marL="34290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8pPr>
            <a:lvl9pPr marL="38862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Georgia" pitchFamily="18" charset="0"/>
              </a:rPr>
              <a:t>1.  Zhang, X.S., </a:t>
            </a:r>
            <a:r>
              <a:rPr lang="en-GB" sz="2000" i="1" dirty="0">
                <a:latin typeface="Georgia" pitchFamily="18" charset="0"/>
              </a:rPr>
              <a:t>Large </a:t>
            </a:r>
            <a:r>
              <a:rPr lang="en-GB" sz="2000" i="1" dirty="0" smtClean="0">
                <a:latin typeface="Georgia" pitchFamily="18" charset="0"/>
              </a:rPr>
              <a:t>amplitude ship motion computations using </a:t>
            </a:r>
            <a:r>
              <a:rPr lang="en-GB" sz="2000" i="1" dirty="0">
                <a:latin typeface="Georgia" pitchFamily="18" charset="0"/>
              </a:rPr>
              <a:t>a </a:t>
            </a:r>
            <a:r>
              <a:rPr lang="en-GB" sz="2000" i="1" dirty="0" err="1" smtClean="0">
                <a:latin typeface="Georgia" pitchFamily="18" charset="0"/>
              </a:rPr>
              <a:t>timedependent</a:t>
            </a:r>
            <a:r>
              <a:rPr lang="en-GB" sz="2000" i="1" dirty="0" smtClean="0">
                <a:latin typeface="Georgia" pitchFamily="18" charset="0"/>
              </a:rPr>
              <a:t> body geometry</a:t>
            </a:r>
            <a:r>
              <a:rPr lang="en-GB" sz="2000" dirty="0" smtClean="0">
                <a:latin typeface="Georgia" pitchFamily="18" charset="0"/>
              </a:rPr>
              <a:t>. </a:t>
            </a:r>
            <a:r>
              <a:rPr lang="en-GB" sz="2000" dirty="0" err="1" smtClean="0">
                <a:latin typeface="Georgia" pitchFamily="18" charset="0"/>
              </a:rPr>
              <a:t>Ph.D</a:t>
            </a:r>
            <a:r>
              <a:rPr lang="en-GB" sz="2000" dirty="0" smtClean="0">
                <a:latin typeface="Georgia" pitchFamily="18" charset="0"/>
              </a:rPr>
              <a:t> </a:t>
            </a:r>
            <a:r>
              <a:rPr lang="en-GB" sz="2000" dirty="0">
                <a:latin typeface="Georgia" pitchFamily="18" charset="0"/>
              </a:rPr>
              <a:t>Dissertation</a:t>
            </a:r>
            <a:r>
              <a:rPr lang="en-GB" sz="2000" dirty="0" smtClean="0">
                <a:latin typeface="Georgia" pitchFamily="18" charset="0"/>
              </a:rPr>
              <a:t>, </a:t>
            </a:r>
            <a:r>
              <a:rPr lang="en-GB" sz="2000" dirty="0">
                <a:latin typeface="Georgia" pitchFamily="18" charset="0"/>
              </a:rPr>
              <a:t>The University of Michigan</a:t>
            </a:r>
            <a:r>
              <a:rPr lang="en-GB" sz="2000" dirty="0" smtClean="0">
                <a:latin typeface="Georgia" pitchFamily="18" charset="0"/>
              </a:rPr>
              <a:t>, 2007.</a:t>
            </a:r>
            <a:endParaRPr lang="en-GB" sz="2000" dirty="0">
              <a:latin typeface="Georgia" pitchFamily="18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Georgia" pitchFamily="18" charset="0"/>
              </a:rPr>
              <a:t> 2.  </a:t>
            </a:r>
            <a:r>
              <a:rPr lang="en-GB" sz="2000" dirty="0" err="1">
                <a:latin typeface="Georgia" pitchFamily="18" charset="0"/>
              </a:rPr>
              <a:t>Longuet</a:t>
            </a:r>
            <a:r>
              <a:rPr lang="en-GB" sz="2000" dirty="0">
                <a:latin typeface="Georgia" pitchFamily="18" charset="0"/>
              </a:rPr>
              <a:t>-Higgins, M.S., </a:t>
            </a:r>
            <a:r>
              <a:rPr lang="en-GB" sz="2000" dirty="0" err="1" smtClean="0">
                <a:latin typeface="Georgia" pitchFamily="18" charset="0"/>
              </a:rPr>
              <a:t>Cokelet</a:t>
            </a:r>
            <a:r>
              <a:rPr lang="en-GB" sz="2000" dirty="0">
                <a:latin typeface="Georgia" pitchFamily="18" charset="0"/>
              </a:rPr>
              <a:t>, C. D., </a:t>
            </a:r>
            <a:r>
              <a:rPr lang="en-GB" sz="2000" i="1" dirty="0">
                <a:latin typeface="Georgia" pitchFamily="18" charset="0"/>
              </a:rPr>
              <a:t>The </a:t>
            </a:r>
            <a:r>
              <a:rPr lang="en-GB" sz="2000" i="1" dirty="0" smtClean="0">
                <a:latin typeface="Georgia" pitchFamily="18" charset="0"/>
              </a:rPr>
              <a:t>deformation </a:t>
            </a:r>
            <a:r>
              <a:rPr lang="en-GB" sz="2000" i="1" dirty="0">
                <a:latin typeface="Georgia" pitchFamily="18" charset="0"/>
              </a:rPr>
              <a:t>of steep surface waves on </a:t>
            </a:r>
            <a:r>
              <a:rPr lang="en-GB" sz="2000" i="1" dirty="0" smtClean="0">
                <a:latin typeface="Georgia" pitchFamily="18" charset="0"/>
              </a:rPr>
              <a:t>water, I a </a:t>
            </a:r>
            <a:r>
              <a:rPr lang="en-GB" sz="2000" i="1" dirty="0">
                <a:latin typeface="Georgia" pitchFamily="18" charset="0"/>
              </a:rPr>
              <a:t>n</a:t>
            </a:r>
            <a:r>
              <a:rPr lang="en-GB" sz="2000" i="1" dirty="0" smtClean="0">
                <a:latin typeface="Georgia" pitchFamily="18" charset="0"/>
              </a:rPr>
              <a:t>umerical </a:t>
            </a:r>
            <a:r>
              <a:rPr lang="en-GB" sz="2000" i="1" dirty="0">
                <a:latin typeface="Georgia" pitchFamily="18" charset="0"/>
              </a:rPr>
              <a:t>m</a:t>
            </a:r>
            <a:r>
              <a:rPr lang="en-GB" sz="2000" i="1" dirty="0" smtClean="0">
                <a:latin typeface="Georgia" pitchFamily="18" charset="0"/>
              </a:rPr>
              <a:t>ethod </a:t>
            </a:r>
            <a:r>
              <a:rPr lang="en-GB" sz="2000" i="1" dirty="0">
                <a:latin typeface="Georgia" pitchFamily="18" charset="0"/>
              </a:rPr>
              <a:t>of </a:t>
            </a:r>
            <a:r>
              <a:rPr lang="en-GB" sz="2000" i="1" dirty="0" smtClean="0">
                <a:latin typeface="Georgia" pitchFamily="18" charset="0"/>
              </a:rPr>
              <a:t>computation</a:t>
            </a:r>
            <a:r>
              <a:rPr lang="en-GB" sz="2000" dirty="0">
                <a:latin typeface="Georgia" pitchFamily="18" charset="0"/>
              </a:rPr>
              <a:t>, </a:t>
            </a:r>
            <a:r>
              <a:rPr lang="en-GB" sz="2000" dirty="0" smtClean="0">
                <a:latin typeface="Georgia" pitchFamily="18" charset="0"/>
              </a:rPr>
              <a:t>Proceedings </a:t>
            </a:r>
            <a:r>
              <a:rPr lang="en-GB" sz="2000" dirty="0">
                <a:latin typeface="Georgia" pitchFamily="18" charset="0"/>
              </a:rPr>
              <a:t>of the Royal Society </a:t>
            </a:r>
            <a:r>
              <a:rPr lang="en-GB" sz="2000" dirty="0" smtClean="0">
                <a:latin typeface="Georgia" pitchFamily="18" charset="0"/>
              </a:rPr>
              <a:t>A350,(1976), 1-26</a:t>
            </a:r>
            <a:r>
              <a:rPr lang="en-GB" sz="2000" dirty="0">
                <a:latin typeface="Georgia" pitchFamily="18" charset="0"/>
              </a:rPr>
              <a:t>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Georgia" pitchFamily="18" charset="0"/>
              </a:rPr>
              <a:t> </a:t>
            </a:r>
            <a:endParaRPr lang="en-GB" sz="2000" dirty="0">
              <a:latin typeface="Georgia" pitchFamily="18" charset="0"/>
            </a:endParaRPr>
          </a:p>
        </p:txBody>
      </p:sp>
      <p:sp>
        <p:nvSpPr>
          <p:cNvPr id="37" name="Rounded Rectangle 9"/>
          <p:cNvSpPr/>
          <p:nvPr/>
        </p:nvSpPr>
        <p:spPr>
          <a:xfrm>
            <a:off x="1017587" y="18181986"/>
            <a:ext cx="9170987" cy="8191249"/>
          </a:xfrm>
          <a:prstGeom prst="roundRect">
            <a:avLst>
              <a:gd name="adj" fmla="val 3311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latin typeface="Broadway" pitchFamily="82" charset="0"/>
              <a:cs typeface="Arial" charset="0"/>
            </a:endParaRPr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1264030" y="18321242"/>
            <a:ext cx="4920018" cy="710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390" tIns="43197" rIns="86390" bIns="43197"/>
          <a:lstStyle>
            <a:lvl1pPr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1pPr>
            <a:lvl2pPr marL="742950" indent="-28575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2pPr>
            <a:lvl3pPr marL="11430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3pPr>
            <a:lvl4pPr marL="16002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4pPr>
            <a:lvl5pPr marL="20574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5pPr>
            <a:lvl6pPr marL="25146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6pPr>
            <a:lvl7pPr marL="29718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7pPr>
            <a:lvl8pPr marL="34290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8pPr>
            <a:lvl9pPr marL="38862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9pPr>
          </a:lstStyle>
          <a:p>
            <a:pPr eaLnBrk="1" hangingPunct="1"/>
            <a:r>
              <a:rPr lang="en-US" sz="2600" b="1" dirty="0" smtClean="0">
                <a:latin typeface="Georgia" pitchFamily="18" charset="0"/>
              </a:rPr>
              <a:t>Problem Formulation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64030" y="18987146"/>
            <a:ext cx="83706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0"/>
              </a:spcBef>
              <a:buSzPct val="146000"/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  <a:latin typeface="Georgia" pitchFamily="18" charset="0"/>
              </a:rPr>
              <a:t>   The governing </a:t>
            </a:r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equation for the motion of a rigid body in the time domain can be expressed as follows: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2000" dirty="0">
              <a:latin typeface="Georgia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2000" dirty="0">
              <a:latin typeface="Georgia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84628" y="21014766"/>
            <a:ext cx="88522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0"/>
              </a:spcBef>
              <a:buSzPct val="146000"/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  <a:latin typeface="Georgia" pitchFamily="18" charset="0"/>
              </a:rPr>
              <a:t>   </a:t>
            </a:r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The dynamic and kinematic nonlinear free-surface boundary conditions are listed below: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000" dirty="0">
                <a:latin typeface="Georgia" pitchFamily="18" charset="0"/>
              </a:rPr>
              <a:t> </a:t>
            </a:r>
            <a:r>
              <a:rPr lang="en-US" sz="2000" dirty="0" smtClean="0">
                <a:latin typeface="Georgia" pitchFamily="18" charset="0"/>
              </a:rPr>
              <a:t>  </a:t>
            </a:r>
            <a:endParaRPr lang="en-US" sz="2000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2000" dirty="0">
              <a:latin typeface="Georgia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2000" dirty="0">
              <a:latin typeface="Georgia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" name="Rectangle 39"/>
          <p:cNvSpPr>
            <a:spLocks noChangeArrowheads="1"/>
          </p:cNvSpPr>
          <p:nvPr/>
        </p:nvSpPr>
        <p:spPr bwMode="auto">
          <a:xfrm>
            <a:off x="0" y="0"/>
            <a:ext cx="21386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41"/>
          <p:cNvSpPr>
            <a:spLocks noChangeArrowheads="1"/>
          </p:cNvSpPr>
          <p:nvPr/>
        </p:nvSpPr>
        <p:spPr bwMode="auto">
          <a:xfrm>
            <a:off x="152400" y="152400"/>
            <a:ext cx="21386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43"/>
          <p:cNvSpPr>
            <a:spLocks noChangeArrowheads="1"/>
          </p:cNvSpPr>
          <p:nvPr/>
        </p:nvSpPr>
        <p:spPr bwMode="auto">
          <a:xfrm>
            <a:off x="0" y="0"/>
            <a:ext cx="21386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1300163" y="23514270"/>
            <a:ext cx="8688047" cy="4230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SzPct val="146000"/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  <a:latin typeface="Georgia" pitchFamily="18" charset="0"/>
              </a:rPr>
              <a:t>    Euler-Lagrange time </a:t>
            </a:r>
            <a:r>
              <a:rPr lang="en-GB" sz="2000" dirty="0">
                <a:latin typeface="Georgia" pitchFamily="18" charset="0"/>
              </a:rPr>
              <a:t>s</a:t>
            </a:r>
            <a:r>
              <a:rPr lang="en-GB" sz="2000" dirty="0" smtClean="0">
                <a:solidFill>
                  <a:schemeClr val="tx1"/>
                </a:solidFill>
                <a:latin typeface="Georgia" pitchFamily="18" charset="0"/>
              </a:rPr>
              <a:t>tepping </a:t>
            </a:r>
            <a:r>
              <a:rPr lang="en-GB" sz="2000" dirty="0">
                <a:latin typeface="Georgia" pitchFamily="18" charset="0"/>
              </a:rPr>
              <a:t>p</a:t>
            </a:r>
            <a:r>
              <a:rPr lang="en-GB" sz="2000" dirty="0" smtClean="0">
                <a:solidFill>
                  <a:schemeClr val="tx1"/>
                </a:solidFill>
                <a:latin typeface="Georgia" pitchFamily="18" charset="0"/>
              </a:rPr>
              <a:t>rocedure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SzPct val="146000"/>
            </a:pPr>
            <a:r>
              <a:rPr lang="en-GB" sz="2000" dirty="0">
                <a:latin typeface="Georgia" pitchFamily="18" charset="0"/>
              </a:rPr>
              <a:t> </a:t>
            </a:r>
            <a:r>
              <a:rPr lang="en-GB" sz="2000" dirty="0" smtClean="0">
                <a:latin typeface="Georgia" pitchFamily="18" charset="0"/>
              </a:rPr>
              <a:t>    1. A mixed boundary value problem is solved for velocity potential at a fixed instant .</a:t>
            </a:r>
            <a:r>
              <a:rPr lang="en-GB" sz="2000" dirty="0"/>
              <a:t> </a:t>
            </a:r>
            <a:endParaRPr lang="en-GB" sz="2000" dirty="0" smtClean="0">
              <a:latin typeface="Georgia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SzPct val="146000"/>
            </a:pPr>
            <a:r>
              <a:rPr lang="en-US" sz="2000" dirty="0" smtClean="0">
                <a:latin typeface="Georgia" pitchFamily="18" charset="0"/>
              </a:rPr>
              <a:t>     2. The free surface boundary condition can then be stepped forward in time by </a:t>
            </a:r>
            <a:r>
              <a:rPr lang="en-US" sz="2000" dirty="0" err="1" smtClean="0">
                <a:latin typeface="Georgia" pitchFamily="18" charset="0"/>
              </a:rPr>
              <a:t>Lagrangian</a:t>
            </a:r>
            <a:r>
              <a:rPr lang="en-US" sz="2000" dirty="0" smtClean="0">
                <a:latin typeface="Georgia" pitchFamily="18" charset="0"/>
              </a:rPr>
              <a:t> formulation: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SzPct val="146000"/>
            </a:pPr>
            <a:endParaRPr lang="en-US" sz="2400" dirty="0" smtClean="0">
              <a:latin typeface="Georgia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SzPct val="146000"/>
            </a:pPr>
            <a:r>
              <a:rPr lang="en-US" sz="2000" dirty="0">
                <a:latin typeface="Georgia" pitchFamily="18" charset="0"/>
              </a:rPr>
              <a:t> </a:t>
            </a:r>
            <a:endParaRPr lang="en-US" sz="2000" dirty="0" smtClean="0">
              <a:latin typeface="Georgia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SzPct val="146000"/>
            </a:pPr>
            <a:r>
              <a:rPr lang="en-US" sz="2000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 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2000" dirty="0">
              <a:latin typeface="Georgia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3" name="Rounded Rectangle 9"/>
          <p:cNvSpPr/>
          <p:nvPr/>
        </p:nvSpPr>
        <p:spPr>
          <a:xfrm>
            <a:off x="1017588" y="26594462"/>
            <a:ext cx="9170987" cy="2823971"/>
          </a:xfrm>
          <a:prstGeom prst="roundRect">
            <a:avLst>
              <a:gd name="adj" fmla="val 3311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latin typeface="Broadway" pitchFamily="82" charset="0"/>
              <a:cs typeface="Arial" charset="0"/>
            </a:endParaRPr>
          </a:p>
        </p:txBody>
      </p:sp>
      <p:sp>
        <p:nvSpPr>
          <p:cNvPr id="54" name="Text Box 34"/>
          <p:cNvSpPr txBox="1">
            <a:spLocks noChangeArrowheads="1"/>
          </p:cNvSpPr>
          <p:nvPr/>
        </p:nvSpPr>
        <p:spPr bwMode="auto">
          <a:xfrm>
            <a:off x="1111651" y="26805283"/>
            <a:ext cx="4468813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390" tIns="43197" rIns="86390" bIns="43197"/>
          <a:lstStyle>
            <a:lvl1pPr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1pPr>
            <a:lvl2pPr marL="742950" indent="-28575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2pPr>
            <a:lvl3pPr marL="11430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3pPr>
            <a:lvl4pPr marL="16002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4pPr>
            <a:lvl5pPr marL="2057400" indent="-228600" eaLnBrk="0" hangingPunct="0"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5pPr>
            <a:lvl6pPr marL="25146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6pPr>
            <a:lvl7pPr marL="29718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7pPr>
            <a:lvl8pPr marL="34290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8pPr>
            <a:lvl9pPr marL="38862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Broadway" pitchFamily="82" charset="0"/>
                <a:cs typeface="Arial" charset="0"/>
              </a:defRPr>
            </a:lvl9pPr>
          </a:lstStyle>
          <a:p>
            <a:pPr eaLnBrk="1" hangingPunct="1"/>
            <a:r>
              <a:rPr lang="en-US" sz="2600" b="1" dirty="0">
                <a:latin typeface="Georgia" pitchFamily="18" charset="0"/>
              </a:rPr>
              <a:t>Numerical Methodology </a:t>
            </a:r>
            <a:endParaRPr lang="en-US" dirty="0"/>
          </a:p>
        </p:txBody>
      </p:sp>
      <p:sp>
        <p:nvSpPr>
          <p:cNvPr id="55" name="Rectangle 48"/>
          <p:cNvSpPr>
            <a:spLocks noChangeArrowheads="1"/>
          </p:cNvSpPr>
          <p:nvPr/>
        </p:nvSpPr>
        <p:spPr bwMode="auto">
          <a:xfrm>
            <a:off x="1282762" y="27390229"/>
            <a:ext cx="8689913" cy="202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342" tIns="39671" rIns="79342" bIns="39671"/>
          <a:lstStyle/>
          <a:p>
            <a:pPr marL="266700" indent="-266700" algn="just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3100"/>
              <a:buFont typeface="Arial" charset="0"/>
              <a:buChar char="•"/>
            </a:pPr>
            <a:r>
              <a:rPr lang="en-US" sz="2200" dirty="0">
                <a:latin typeface="Georgia" pitchFamily="18" charset="0"/>
              </a:rPr>
              <a:t>The </a:t>
            </a:r>
            <a:r>
              <a:rPr lang="en-US" sz="2200" dirty="0" err="1">
                <a:latin typeface="Georgia" pitchFamily="18" charset="0"/>
              </a:rPr>
              <a:t>Rankine</a:t>
            </a:r>
            <a:r>
              <a:rPr lang="en-US" sz="2200" dirty="0">
                <a:latin typeface="Georgia" pitchFamily="18" charset="0"/>
              </a:rPr>
              <a:t> </a:t>
            </a:r>
            <a:r>
              <a:rPr lang="en-US" sz="2000" dirty="0">
                <a:latin typeface="Georgia" pitchFamily="18" charset="0"/>
              </a:rPr>
              <a:t>source method can be </a:t>
            </a:r>
            <a:r>
              <a:rPr lang="en-US" sz="2000" dirty="0" smtClean="0">
                <a:latin typeface="Georgia" pitchFamily="18" charset="0"/>
              </a:rPr>
              <a:t>extended </a:t>
            </a:r>
            <a:r>
              <a:rPr lang="en-US" sz="2000" dirty="0">
                <a:latin typeface="Georgia" pitchFamily="18" charset="0"/>
              </a:rPr>
              <a:t>to simulate nonlinear surface waves</a:t>
            </a:r>
            <a:r>
              <a:rPr lang="en-US" sz="2000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en-US" sz="2000" dirty="0">
                <a:latin typeface="Georgia" pitchFamily="18" charset="0"/>
              </a:rPr>
              <a:t>by distributing </a:t>
            </a:r>
            <a:r>
              <a:rPr lang="en-US" sz="2000" dirty="0" err="1">
                <a:latin typeface="Georgia" pitchFamily="18" charset="0"/>
              </a:rPr>
              <a:t>desingularized</a:t>
            </a:r>
            <a:r>
              <a:rPr lang="en-US" sz="2000" dirty="0">
                <a:latin typeface="Georgia" pitchFamily="18" charset="0"/>
              </a:rPr>
              <a:t> sources on the free surface.</a:t>
            </a:r>
          </a:p>
          <a:p>
            <a:pPr marL="266700" indent="-266700" algn="just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ts val="3100"/>
              <a:buFont typeface="Arial" charset="0"/>
              <a:buChar char="•"/>
            </a:pPr>
            <a:r>
              <a:rPr lang="en-US" sz="2000" dirty="0" smtClean="0">
                <a:latin typeface="Georgia" pitchFamily="18" charset="0"/>
              </a:rPr>
              <a:t>The body surface boundary condition varies nonlinearly with </a:t>
            </a:r>
            <a:r>
              <a:rPr lang="en-US" sz="2000" dirty="0">
                <a:latin typeface="Georgia" pitchFamily="18" charset="0"/>
              </a:rPr>
              <a:t>time step to capture the nonlinear </a:t>
            </a:r>
            <a:r>
              <a:rPr lang="en-US" sz="2000" dirty="0" smtClean="0">
                <a:latin typeface="Georgia" pitchFamily="18" charset="0"/>
              </a:rPr>
              <a:t>effect </a:t>
            </a:r>
            <a:r>
              <a:rPr lang="en-US" sz="2000" dirty="0">
                <a:latin typeface="Georgia" pitchFamily="18" charset="0"/>
              </a:rPr>
              <a:t>of body </a:t>
            </a:r>
            <a:r>
              <a:rPr lang="en-US" sz="2000" dirty="0" smtClean="0">
                <a:latin typeface="Georgia" pitchFamily="18" charset="0"/>
              </a:rPr>
              <a:t>condition.</a:t>
            </a:r>
            <a:endParaRPr lang="en-GB" sz="2000" dirty="0">
              <a:latin typeface="Georgia" pitchFamily="18" charset="0"/>
            </a:endParaRPr>
          </a:p>
        </p:txBody>
      </p:sp>
      <p:pic>
        <p:nvPicPr>
          <p:cNvPr id="2104" name="Picture 5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455" y="19849921"/>
            <a:ext cx="6129681" cy="963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071570" y="19090217"/>
            <a:ext cx="46145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Georgia" pitchFamily="18" charset="0"/>
              </a:rPr>
              <a:t>     Under the effect of free-surface, the  computation of the added mass of a semi-circular cylinder is quite stable. </a:t>
            </a:r>
            <a:r>
              <a:rPr lang="en-US" sz="2000" dirty="0">
                <a:latin typeface="Georgia" pitchFamily="18" charset="0"/>
              </a:rPr>
              <a:t>The convergence phenomenon is illustrated in Figure 4, where </a:t>
            </a:r>
            <a:r>
              <a:rPr lang="en-US" sz="2000" dirty="0" smtClean="0">
                <a:latin typeface="Georgia" pitchFamily="18" charset="0"/>
              </a:rPr>
              <a:t>x-axis </a:t>
            </a:r>
            <a:r>
              <a:rPr lang="en-US" sz="2000" dirty="0">
                <a:latin typeface="Georgia" pitchFamily="18" charset="0"/>
              </a:rPr>
              <a:t>represents the number </a:t>
            </a:r>
            <a:r>
              <a:rPr lang="en-US" sz="2000" dirty="0" smtClean="0">
                <a:latin typeface="Georgia" pitchFamily="18" charset="0"/>
              </a:rPr>
              <a:t>of </a:t>
            </a:r>
            <a:r>
              <a:rPr lang="en-US" sz="2000" dirty="0">
                <a:latin typeface="Georgia" pitchFamily="18" charset="0"/>
              </a:rPr>
              <a:t>nodes </a:t>
            </a:r>
            <a:r>
              <a:rPr lang="en-US" sz="2000" dirty="0" smtClean="0">
                <a:latin typeface="Georgia" pitchFamily="18" charset="0"/>
              </a:rPr>
              <a:t>distributed </a:t>
            </a:r>
            <a:r>
              <a:rPr lang="en-US" sz="2000" dirty="0">
                <a:latin typeface="Georgia" pitchFamily="18" charset="0"/>
              </a:rPr>
              <a:t>on the  free surface. </a:t>
            </a:r>
          </a:p>
          <a:p>
            <a:pPr algn="just"/>
            <a:r>
              <a:rPr lang="en-US" sz="2000" dirty="0" smtClean="0">
                <a:latin typeface="Georgia" pitchFamily="18" charset="0"/>
              </a:rPr>
              <a:t>    The results indicate that 200 nodes are enough  for convergence.</a:t>
            </a:r>
            <a:endParaRPr lang="en-GB" sz="2000" dirty="0">
              <a:latin typeface="Georgia" pitchFamily="18" charset="0"/>
            </a:endParaRPr>
          </a:p>
        </p:txBody>
      </p:sp>
      <p:pic>
        <p:nvPicPr>
          <p:cNvPr id="2106" name="Picture 5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4957" y="18896483"/>
            <a:ext cx="4026993" cy="2776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Rectangle 48"/>
          <p:cNvSpPr>
            <a:spLocks noChangeArrowheads="1"/>
          </p:cNvSpPr>
          <p:nvPr/>
        </p:nvSpPr>
        <p:spPr bwMode="auto">
          <a:xfrm>
            <a:off x="15827288" y="21702508"/>
            <a:ext cx="826452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342" tIns="39671" rIns="79342" bIns="39671"/>
          <a:lstStyle/>
          <a:p>
            <a:pPr>
              <a:buClr>
                <a:schemeClr val="tx1"/>
              </a:buClr>
              <a:buSzPts val="3100"/>
            </a:pPr>
            <a:r>
              <a:rPr lang="en-GB" sz="2000" i="1" dirty="0">
                <a:latin typeface="Georgia" pitchFamily="18" charset="0"/>
              </a:rPr>
              <a:t>Figure </a:t>
            </a:r>
            <a:r>
              <a:rPr lang="en-GB" sz="2000" i="1" dirty="0" smtClean="0">
                <a:latin typeface="Georgia" pitchFamily="18" charset="0"/>
              </a:rPr>
              <a:t>4: Convergence of added mass </a:t>
            </a:r>
            <a:endParaRPr lang="en-GB" sz="2000" i="1" dirty="0">
              <a:latin typeface="Georgia" pitchFamily="18" charset="0"/>
            </a:endParaRPr>
          </a:p>
        </p:txBody>
      </p:sp>
      <p:pic>
        <p:nvPicPr>
          <p:cNvPr id="2128" name="Picture 8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3308" y="7891770"/>
            <a:ext cx="1015224" cy="41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29" name="Picture 8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814" y="25511503"/>
            <a:ext cx="3642169" cy="768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31" name="Picture 8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039" y="22629444"/>
            <a:ext cx="2781285" cy="713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32" name="Picture 8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422" y="21702508"/>
            <a:ext cx="3355746" cy="836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12331</TotalTime>
  <Words>561</Words>
  <Application>Microsoft Office PowerPoint</Application>
  <PresentationFormat>Custom</PresentationFormat>
  <Paragraphs>51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Lloyd T.P.</dc:creator>
  <cp:lastModifiedBy>Smith S.B.</cp:lastModifiedBy>
  <cp:revision>231</cp:revision>
  <cp:lastPrinted>2010-12-10T14:59:42Z</cp:lastPrinted>
  <dcterms:created xsi:type="dcterms:W3CDTF">2008-02-13T11:44:59Z</dcterms:created>
  <dcterms:modified xsi:type="dcterms:W3CDTF">2012-02-15T15:02:11Z</dcterms:modified>
</cp:coreProperties>
</file>