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5/20/2021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627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5/20/2021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699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5/20/2021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014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5/20/2021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497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5/20/2021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490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5/20/2021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05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5/20/2021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987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5/20/2021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438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5/20/2021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06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5/20/2021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5821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5/20/2021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534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5/20/2021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2098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E8EDAA-0B5C-4A46-8E0D-3025F6E4A63D}"/>
              </a:ext>
            </a:extLst>
          </p:cNvPr>
          <p:cNvSpPr>
            <a:spLocks noGrp="1"/>
          </p:cNvSpPr>
          <p:nvPr>
            <p:ph type="ctrTitle"/>
          </p:nvPr>
        </p:nvSpPr>
        <p:spPr>
          <a:xfrm>
            <a:off x="3087149" y="223939"/>
            <a:ext cx="8874696" cy="1470638"/>
          </a:xfrm>
        </p:spPr>
        <p:txBody>
          <a:bodyPr anchor="t">
            <a:normAutofit fontScale="90000"/>
          </a:bodyPr>
          <a:lstStyle/>
          <a:p>
            <a:pPr algn="ctr"/>
            <a:r>
              <a:rPr lang="en-GB" sz="3200" dirty="0">
                <a:solidFill>
                  <a:schemeClr val="tx1">
                    <a:lumMod val="75000"/>
                    <a:lumOff val="25000"/>
                  </a:schemeClr>
                </a:solidFill>
              </a:rPr>
              <a:t>The use of reflective diaries to explore the liminal space between clinical encounters in predictive Huntington’s disease clinics</a:t>
            </a:r>
            <a:br>
              <a:rPr lang="en-GB" sz="3200" dirty="0">
                <a:solidFill>
                  <a:schemeClr val="tx1">
                    <a:lumMod val="75000"/>
                    <a:lumOff val="25000"/>
                  </a:schemeClr>
                </a:solidFill>
              </a:rPr>
            </a:br>
            <a:br>
              <a:rPr lang="en-GB" sz="3200" dirty="0">
                <a:solidFill>
                  <a:schemeClr val="tx1">
                    <a:lumMod val="75000"/>
                    <a:lumOff val="25000"/>
                  </a:schemeClr>
                </a:solidFill>
              </a:rPr>
            </a:br>
            <a:endParaRPr lang="en-GB" sz="3200" dirty="0">
              <a:solidFill>
                <a:schemeClr val="tx1">
                  <a:lumMod val="75000"/>
                  <a:lumOff val="25000"/>
                </a:schemeClr>
              </a:solidFill>
            </a:endParaRPr>
          </a:p>
        </p:txBody>
      </p:sp>
      <p:sp>
        <p:nvSpPr>
          <p:cNvPr id="3" name="Subtitle 2">
            <a:extLst>
              <a:ext uri="{FF2B5EF4-FFF2-40B4-BE49-F238E27FC236}">
                <a16:creationId xmlns:a16="http://schemas.microsoft.com/office/drawing/2014/main" id="{8064BAD1-4A8D-4795-A15D-04FAC155DFD0}"/>
              </a:ext>
            </a:extLst>
          </p:cNvPr>
          <p:cNvSpPr>
            <a:spLocks noGrp="1"/>
          </p:cNvSpPr>
          <p:nvPr>
            <p:ph type="subTitle" idx="1"/>
          </p:nvPr>
        </p:nvSpPr>
        <p:spPr>
          <a:xfrm>
            <a:off x="3328362" y="2582560"/>
            <a:ext cx="8259847" cy="2135137"/>
          </a:xfrm>
        </p:spPr>
        <p:txBody>
          <a:bodyPr>
            <a:normAutofit/>
          </a:bodyPr>
          <a:lstStyle/>
          <a:p>
            <a:pPr>
              <a:lnSpc>
                <a:spcPct val="100000"/>
              </a:lnSpc>
            </a:pPr>
            <a:r>
              <a:rPr lang="en-GB" sz="1600" u="sng" dirty="0">
                <a:solidFill>
                  <a:schemeClr val="tx1">
                    <a:lumMod val="85000"/>
                    <a:lumOff val="15000"/>
                  </a:schemeClr>
                </a:solidFill>
              </a:rPr>
              <a:t>Research Questions</a:t>
            </a:r>
          </a:p>
          <a:p>
            <a:pPr marL="457200" indent="-457200">
              <a:lnSpc>
                <a:spcPct val="100000"/>
              </a:lnSpc>
              <a:buAutoNum type="arabicPeriod"/>
            </a:pPr>
            <a:r>
              <a:rPr lang="en-GB" sz="1600" cap="none" dirty="0">
                <a:solidFill>
                  <a:schemeClr val="tx1">
                    <a:lumMod val="85000"/>
                    <a:lumOff val="15000"/>
                  </a:schemeClr>
                </a:solidFill>
              </a:rPr>
              <a:t>How does the decision to have a predictive test for Huntington’s disease impact on patients’ lives?</a:t>
            </a:r>
          </a:p>
          <a:p>
            <a:pPr marL="457200" indent="-457200">
              <a:lnSpc>
                <a:spcPct val="100000"/>
              </a:lnSpc>
              <a:buAutoNum type="arabicPeriod"/>
            </a:pPr>
            <a:r>
              <a:rPr lang="en-GB" sz="1600" cap="none" dirty="0">
                <a:solidFill>
                  <a:schemeClr val="tx1">
                    <a:lumMod val="85000"/>
                    <a:lumOff val="15000"/>
                  </a:schemeClr>
                </a:solidFill>
              </a:rPr>
              <a:t>What does it feel like for patients to experience this process?  </a:t>
            </a:r>
          </a:p>
        </p:txBody>
      </p:sp>
      <p:pic>
        <p:nvPicPr>
          <p:cNvPr id="28" name="Picture 3">
            <a:extLst>
              <a:ext uri="{FF2B5EF4-FFF2-40B4-BE49-F238E27FC236}">
                <a16:creationId xmlns:a16="http://schemas.microsoft.com/office/drawing/2014/main" id="{D684DD35-D400-48AC-BC18-09EB41057316}"/>
              </a:ext>
            </a:extLst>
          </p:cNvPr>
          <p:cNvPicPr>
            <a:picLocks noChangeAspect="1"/>
          </p:cNvPicPr>
          <p:nvPr/>
        </p:nvPicPr>
        <p:blipFill rotWithShape="1">
          <a:blip r:embed="rId4"/>
          <a:srcRect l="21802" t="-1" r="49214" b="-1"/>
          <a:stretch/>
        </p:blipFill>
        <p:spPr>
          <a:xfrm>
            <a:off x="-1" y="1"/>
            <a:ext cx="3011649" cy="6857999"/>
          </a:xfrm>
          <a:prstGeom prst="rect">
            <a:avLst/>
          </a:prstGeom>
        </p:spPr>
      </p:pic>
      <p:cxnSp>
        <p:nvCxnSpPr>
          <p:cNvPr id="29" name="Straight Connector 22">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Subtitle 2">
            <a:extLst>
              <a:ext uri="{FF2B5EF4-FFF2-40B4-BE49-F238E27FC236}">
                <a16:creationId xmlns:a16="http://schemas.microsoft.com/office/drawing/2014/main" id="{C79E3C4A-0AB5-49CE-9195-4DA007C78A4F}"/>
              </a:ext>
            </a:extLst>
          </p:cNvPr>
          <p:cNvSpPr txBox="1">
            <a:spLocks/>
          </p:cNvSpPr>
          <p:nvPr/>
        </p:nvSpPr>
        <p:spPr>
          <a:xfrm>
            <a:off x="3328363" y="4721753"/>
            <a:ext cx="8259846" cy="21351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1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1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1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1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pPr>
            <a:r>
              <a:rPr lang="en-GB" sz="1600" u="sng" dirty="0">
                <a:solidFill>
                  <a:schemeClr val="tx1">
                    <a:lumMod val="85000"/>
                    <a:lumOff val="15000"/>
                  </a:schemeClr>
                </a:solidFill>
              </a:rPr>
              <a:t>Methods</a:t>
            </a:r>
          </a:p>
          <a:p>
            <a:pPr marL="457200" indent="-457200">
              <a:lnSpc>
                <a:spcPct val="100000"/>
              </a:lnSpc>
              <a:buFont typeface="Arial" panose="020B0604020202020204" pitchFamily="34" charset="0"/>
              <a:buChar char="•"/>
            </a:pPr>
            <a:r>
              <a:rPr lang="en-GB" sz="1600" cap="none" dirty="0">
                <a:solidFill>
                  <a:schemeClr val="tx1">
                    <a:lumMod val="85000"/>
                    <a:lumOff val="15000"/>
                  </a:schemeClr>
                </a:solidFill>
              </a:rPr>
              <a:t>15 participants</a:t>
            </a:r>
          </a:p>
          <a:p>
            <a:pPr marL="457200" indent="-457200">
              <a:lnSpc>
                <a:spcPct val="100000"/>
              </a:lnSpc>
              <a:buFont typeface="Arial" panose="020B0604020202020204" pitchFamily="34" charset="0"/>
              <a:buChar char="•"/>
            </a:pPr>
            <a:r>
              <a:rPr lang="en-GB" sz="1600" cap="none" dirty="0">
                <a:solidFill>
                  <a:schemeClr val="tx1">
                    <a:lumMod val="85000"/>
                    <a:lumOff val="15000"/>
                  </a:schemeClr>
                </a:solidFill>
              </a:rPr>
              <a:t>Topics that were present in diaries, but not clinic appointments, were extracted for analysis</a:t>
            </a:r>
          </a:p>
          <a:p>
            <a:pPr marL="457200" indent="-457200">
              <a:lnSpc>
                <a:spcPct val="100000"/>
              </a:lnSpc>
              <a:buFont typeface="Arial" panose="020B0604020202020204" pitchFamily="34" charset="0"/>
              <a:buChar char="•"/>
            </a:pPr>
            <a:r>
              <a:rPr lang="en-GB" sz="1600" cap="none" dirty="0">
                <a:solidFill>
                  <a:schemeClr val="tx1">
                    <a:lumMod val="85000"/>
                    <a:lumOff val="15000"/>
                  </a:schemeClr>
                </a:solidFill>
              </a:rPr>
              <a:t>Thematic analysis</a:t>
            </a:r>
          </a:p>
        </p:txBody>
      </p:sp>
      <p:sp>
        <p:nvSpPr>
          <p:cNvPr id="6" name="TextBox 5">
            <a:extLst>
              <a:ext uri="{FF2B5EF4-FFF2-40B4-BE49-F238E27FC236}">
                <a16:creationId xmlns:a16="http://schemas.microsoft.com/office/drawing/2014/main" id="{E2A299E5-0917-4740-BEC9-94137EA7CEE8}"/>
              </a:ext>
            </a:extLst>
          </p:cNvPr>
          <p:cNvSpPr txBox="1"/>
          <p:nvPr/>
        </p:nvSpPr>
        <p:spPr>
          <a:xfrm>
            <a:off x="3764664" y="1121140"/>
            <a:ext cx="7823545" cy="369332"/>
          </a:xfrm>
          <a:prstGeom prst="rect">
            <a:avLst/>
          </a:prstGeom>
          <a:noFill/>
        </p:spPr>
        <p:txBody>
          <a:bodyPr wrap="square" rtlCol="0">
            <a:spAutoFit/>
          </a:bodyPr>
          <a:lstStyle/>
          <a:p>
            <a:r>
              <a:rPr lang="en-GB" b="1" dirty="0">
                <a:solidFill>
                  <a:schemeClr val="tx1">
                    <a:lumMod val="75000"/>
                    <a:lumOff val="25000"/>
                  </a:schemeClr>
                </a:solidFill>
              </a:rPr>
              <a:t>Dr Lisa Ballard</a:t>
            </a:r>
            <a:r>
              <a:rPr lang="en-GB" dirty="0">
                <a:solidFill>
                  <a:schemeClr val="tx1">
                    <a:lumMod val="75000"/>
                    <a:lumOff val="25000"/>
                  </a:schemeClr>
                </a:solidFill>
              </a:rPr>
              <a:t>, Dr Shane Doheny, Prof Angus Clarke &amp; Prof Anneke Lucassen</a:t>
            </a:r>
          </a:p>
        </p:txBody>
      </p:sp>
      <p:pic>
        <p:nvPicPr>
          <p:cNvPr id="42" name="Picture 41">
            <a:extLst>
              <a:ext uri="{FF2B5EF4-FFF2-40B4-BE49-F238E27FC236}">
                <a16:creationId xmlns:a16="http://schemas.microsoft.com/office/drawing/2014/main" id="{5A1A757A-E3BA-4E72-B5DD-80C62A16CB4B}"/>
              </a:ext>
            </a:extLst>
          </p:cNvPr>
          <p:cNvPicPr>
            <a:picLocks noChangeAspect="1"/>
          </p:cNvPicPr>
          <p:nvPr/>
        </p:nvPicPr>
        <p:blipFill>
          <a:blip r:embed="rId5"/>
          <a:stretch>
            <a:fillRect/>
          </a:stretch>
        </p:blipFill>
        <p:spPr>
          <a:xfrm>
            <a:off x="3610690" y="1539971"/>
            <a:ext cx="889507" cy="858478"/>
          </a:xfrm>
          <a:prstGeom prst="rect">
            <a:avLst/>
          </a:prstGeom>
        </p:spPr>
      </p:pic>
      <p:pic>
        <p:nvPicPr>
          <p:cNvPr id="43" name="Picture 16" descr="image002">
            <a:extLst>
              <a:ext uri="{FF2B5EF4-FFF2-40B4-BE49-F238E27FC236}">
                <a16:creationId xmlns:a16="http://schemas.microsoft.com/office/drawing/2014/main" id="{0A96A310-3729-4C60-BAB8-17F1218C7B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701" y="1627555"/>
            <a:ext cx="2690042" cy="68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oup 43">
            <a:extLst>
              <a:ext uri="{FF2B5EF4-FFF2-40B4-BE49-F238E27FC236}">
                <a16:creationId xmlns:a16="http://schemas.microsoft.com/office/drawing/2014/main" id="{964F3667-66C8-4B91-AF97-EA5CD96EE879}"/>
              </a:ext>
            </a:extLst>
          </p:cNvPr>
          <p:cNvGrpSpPr/>
          <p:nvPr/>
        </p:nvGrpSpPr>
        <p:grpSpPr>
          <a:xfrm>
            <a:off x="9833113" y="1647304"/>
            <a:ext cx="2358887" cy="637936"/>
            <a:chOff x="4916557" y="3110032"/>
            <a:chExt cx="2358887" cy="637936"/>
          </a:xfrm>
        </p:grpSpPr>
        <p:pic>
          <p:nvPicPr>
            <p:cNvPr id="45" name="Picture 44">
              <a:extLst>
                <a:ext uri="{FF2B5EF4-FFF2-40B4-BE49-F238E27FC236}">
                  <a16:creationId xmlns:a16="http://schemas.microsoft.com/office/drawing/2014/main" id="{D4C5DDE3-1EC0-48A2-9147-9BB3F01E17E8}"/>
                </a:ext>
              </a:extLst>
            </p:cNvPr>
            <p:cNvPicPr/>
            <p:nvPr/>
          </p:nvPicPr>
          <p:blipFill>
            <a:blip r:embed="rId7">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46" name="TextBox 11">
              <a:extLst>
                <a:ext uri="{FF2B5EF4-FFF2-40B4-BE49-F238E27FC236}">
                  <a16:creationId xmlns:a16="http://schemas.microsoft.com/office/drawing/2014/main" id="{6F34698E-08FA-4A98-B3E1-70F7D2D08259}"/>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pic>
        <p:nvPicPr>
          <p:cNvPr id="13" name="Recorded Sound">
            <a:hlinkClick r:id="" action="ppaction://media"/>
            <a:extLst>
              <a:ext uri="{FF2B5EF4-FFF2-40B4-BE49-F238E27FC236}">
                <a16:creationId xmlns:a16="http://schemas.microsoft.com/office/drawing/2014/main" id="{2E58F311-D91B-4673-9A7D-92F167168C6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80505" y="6227661"/>
            <a:ext cx="406400" cy="406400"/>
          </a:xfrm>
          <a:prstGeom prst="rect">
            <a:avLst/>
          </a:prstGeom>
        </p:spPr>
      </p:pic>
    </p:spTree>
    <p:extLst>
      <p:ext uri="{BB962C8B-B14F-4D97-AF65-F5344CB8AC3E}">
        <p14:creationId xmlns:p14="http://schemas.microsoft.com/office/powerpoint/2010/main" val="174875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29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8CD64-1792-4C40-ABC6-4BB9279D76BA}"/>
              </a:ext>
            </a:extLst>
          </p:cNvPr>
          <p:cNvSpPr txBox="1"/>
          <p:nvPr/>
        </p:nvSpPr>
        <p:spPr>
          <a:xfrm>
            <a:off x="11386659" y="6480279"/>
            <a:ext cx="869657" cy="307777"/>
          </a:xfrm>
          <a:prstGeom prst="rect">
            <a:avLst/>
          </a:prstGeom>
          <a:noFill/>
        </p:spPr>
        <p:txBody>
          <a:bodyPr wrap="square" rtlCol="0">
            <a:spAutoFit/>
          </a:bodyPr>
          <a:lstStyle/>
          <a:p>
            <a:r>
              <a:rPr lang="en-GB" sz="1400" dirty="0">
                <a:solidFill>
                  <a:schemeClr val="bg1"/>
                </a:solidFill>
              </a:rPr>
              <a:t>Slide 2/5</a:t>
            </a:r>
          </a:p>
        </p:txBody>
      </p:sp>
      <p:sp>
        <p:nvSpPr>
          <p:cNvPr id="4" name="TextBox 3">
            <a:extLst>
              <a:ext uri="{FF2B5EF4-FFF2-40B4-BE49-F238E27FC236}">
                <a16:creationId xmlns:a16="http://schemas.microsoft.com/office/drawing/2014/main" id="{35C76FF6-50FA-45C1-BEE0-3B707FD00963}"/>
              </a:ext>
            </a:extLst>
          </p:cNvPr>
          <p:cNvSpPr txBox="1"/>
          <p:nvPr/>
        </p:nvSpPr>
        <p:spPr>
          <a:xfrm>
            <a:off x="-58724" y="6480279"/>
            <a:ext cx="11996257" cy="276999"/>
          </a:xfrm>
          <a:prstGeom prst="rect">
            <a:avLst/>
          </a:prstGeom>
          <a:noFill/>
        </p:spPr>
        <p:txBody>
          <a:bodyPr wrap="square" rtlCol="0">
            <a:spAutoFit/>
          </a:bodyPr>
          <a:lstStyle/>
          <a:p>
            <a:r>
              <a:rPr lang="en-GB" sz="1200" dirty="0">
                <a:solidFill>
                  <a:schemeClr val="bg1"/>
                </a:solidFill>
              </a:rPr>
              <a:t>The use of reflective diaries to explore the liminal space between clinical encounters in predictive Huntington’s disease clinics – Ballard, Doheny, Clarke &amp; Lucassen</a:t>
            </a:r>
          </a:p>
        </p:txBody>
      </p:sp>
      <p:pic>
        <p:nvPicPr>
          <p:cNvPr id="5" name="Picture 3">
            <a:extLst>
              <a:ext uri="{FF2B5EF4-FFF2-40B4-BE49-F238E27FC236}">
                <a16:creationId xmlns:a16="http://schemas.microsoft.com/office/drawing/2014/main" id="{233173F8-02A8-4D02-9E1A-B5221BE65BA2}"/>
              </a:ext>
            </a:extLst>
          </p:cNvPr>
          <p:cNvPicPr>
            <a:picLocks noChangeAspect="1"/>
          </p:cNvPicPr>
          <p:nvPr/>
        </p:nvPicPr>
        <p:blipFill rotWithShape="1">
          <a:blip r:embed="rId4"/>
          <a:srcRect l="21802" t="-1" r="64634" b="6910"/>
          <a:stretch/>
        </p:blipFill>
        <p:spPr>
          <a:xfrm>
            <a:off x="-1" y="-50333"/>
            <a:ext cx="1409351" cy="6449500"/>
          </a:xfrm>
          <a:prstGeom prst="rect">
            <a:avLst/>
          </a:prstGeom>
        </p:spPr>
      </p:pic>
      <p:sp>
        <p:nvSpPr>
          <p:cNvPr id="6" name="Subtitle 2">
            <a:extLst>
              <a:ext uri="{FF2B5EF4-FFF2-40B4-BE49-F238E27FC236}">
                <a16:creationId xmlns:a16="http://schemas.microsoft.com/office/drawing/2014/main" id="{AA84138A-6715-4AFC-B8BC-E5D351A4CABD}"/>
              </a:ext>
            </a:extLst>
          </p:cNvPr>
          <p:cNvSpPr txBox="1">
            <a:spLocks/>
          </p:cNvSpPr>
          <p:nvPr/>
        </p:nvSpPr>
        <p:spPr>
          <a:xfrm>
            <a:off x="1966076" y="485311"/>
            <a:ext cx="9102977" cy="5739025"/>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spcBef>
                <a:spcPts val="0"/>
              </a:spcBef>
              <a:spcAft>
                <a:spcPts val="0"/>
              </a:spcAft>
            </a:pPr>
            <a:r>
              <a:rPr lang="en-GB" sz="1900" b="1" u="sng" dirty="0">
                <a:solidFill>
                  <a:schemeClr val="tx1">
                    <a:lumMod val="85000"/>
                    <a:lumOff val="15000"/>
                  </a:schemeClr>
                </a:solidFill>
              </a:rPr>
              <a:t>FINDINGS</a:t>
            </a:r>
          </a:p>
          <a:p>
            <a:pPr>
              <a:spcBef>
                <a:spcPts val="0"/>
              </a:spcBef>
              <a:spcAft>
                <a:spcPts val="0"/>
              </a:spcAft>
            </a:pPr>
            <a:r>
              <a:rPr lang="en-GB" b="1" dirty="0">
                <a:solidFill>
                  <a:schemeClr val="tx1">
                    <a:lumMod val="85000"/>
                    <a:lumOff val="15000"/>
                  </a:schemeClr>
                </a:solidFill>
              </a:rPr>
              <a:t>Theme: Liminal space</a:t>
            </a:r>
          </a:p>
          <a:p>
            <a:pPr>
              <a:spcBef>
                <a:spcPts val="0"/>
              </a:spcBef>
              <a:spcAft>
                <a:spcPts val="0"/>
              </a:spcAft>
            </a:pPr>
            <a:endParaRPr lang="en-GB" dirty="0">
              <a:solidFill>
                <a:schemeClr val="tx1">
                  <a:lumMod val="85000"/>
                  <a:lumOff val="15000"/>
                </a:schemeClr>
              </a:solidFill>
            </a:endParaRPr>
          </a:p>
          <a:p>
            <a:pPr>
              <a:spcBef>
                <a:spcPts val="0"/>
              </a:spcBef>
              <a:spcAft>
                <a:spcPts val="0"/>
              </a:spcAft>
            </a:pPr>
            <a:r>
              <a:rPr lang="en-GB" dirty="0">
                <a:solidFill>
                  <a:schemeClr val="tx1">
                    <a:lumMod val="85000"/>
                    <a:lumOff val="15000"/>
                  </a:schemeClr>
                </a:solidFill>
              </a:rPr>
              <a:t>Liminal space – transitioning across boundaries or borders (Larson, 2014)</a:t>
            </a:r>
          </a:p>
          <a:p>
            <a:pPr>
              <a:spcBef>
                <a:spcPts val="0"/>
              </a:spcBef>
              <a:spcAft>
                <a:spcPts val="0"/>
              </a:spcAft>
            </a:pPr>
            <a:r>
              <a:rPr lang="en-GB" dirty="0">
                <a:solidFill>
                  <a:schemeClr val="tx1">
                    <a:lumMod val="85000"/>
                    <a:lumOff val="15000"/>
                  </a:schemeClr>
                </a:solidFill>
              </a:rPr>
              <a:t>‘Life in between’ (</a:t>
            </a:r>
            <a:r>
              <a:rPr lang="en-GB" dirty="0" err="1"/>
              <a:t>Koutri</a:t>
            </a:r>
            <a:r>
              <a:rPr lang="en-GB" dirty="0"/>
              <a:t> &amp; </a:t>
            </a:r>
            <a:r>
              <a:rPr lang="en-GB" dirty="0" err="1"/>
              <a:t>Avdi</a:t>
            </a:r>
            <a:r>
              <a:rPr lang="en-GB" dirty="0">
                <a:solidFill>
                  <a:schemeClr val="tx1">
                    <a:lumMod val="85000"/>
                    <a:lumOff val="15000"/>
                  </a:schemeClr>
                </a:solidFill>
              </a:rPr>
              <a:t>, 2016)</a:t>
            </a:r>
          </a:p>
          <a:p>
            <a:pPr>
              <a:spcBef>
                <a:spcPts val="0"/>
              </a:spcBef>
              <a:spcAft>
                <a:spcPts val="0"/>
              </a:spcAft>
            </a:pPr>
            <a:endParaRPr lang="en-GB" dirty="0">
              <a:solidFill>
                <a:schemeClr val="tx1">
                  <a:lumMod val="85000"/>
                  <a:lumOff val="15000"/>
                </a:schemeClr>
              </a:solidFill>
            </a:endParaRPr>
          </a:p>
          <a:p>
            <a:pPr lvl="1">
              <a:spcBef>
                <a:spcPts val="0"/>
              </a:spcBef>
              <a:spcAft>
                <a:spcPts val="0"/>
              </a:spcAft>
            </a:pPr>
            <a:r>
              <a:rPr lang="en-GB" sz="2000" dirty="0">
                <a:solidFill>
                  <a:schemeClr val="tx1">
                    <a:lumMod val="85000"/>
                    <a:lumOff val="15000"/>
                  </a:schemeClr>
                </a:solidFill>
              </a:rPr>
              <a:t>“D</a:t>
            </a:r>
            <a:r>
              <a:rPr lang="en-GB" sz="2000" dirty="0"/>
              <a:t>on’t even know what I’m supposed to do as I am thinking of being tested, but I’m afraid that the results will change my life. If I find out that I’m affected, my world will break. I will feel as if I’ve received some kind of judgement and that I will leave with the knowledge that my life will soon change”. (P10_F_18-20)</a:t>
            </a:r>
          </a:p>
          <a:p>
            <a:pPr>
              <a:spcBef>
                <a:spcPts val="0"/>
              </a:spcBef>
              <a:spcAft>
                <a:spcPts val="0"/>
              </a:spcAft>
            </a:pPr>
            <a:endParaRPr lang="en-GB" dirty="0"/>
          </a:p>
          <a:p>
            <a:pPr lvl="1">
              <a:spcBef>
                <a:spcPts val="0"/>
              </a:spcBef>
              <a:spcAft>
                <a:spcPts val="0"/>
              </a:spcAft>
            </a:pPr>
            <a:r>
              <a:rPr lang="en-GB" sz="2000" dirty="0"/>
              <a:t>“I believe I am relying on the results of this test, whether they’re positive or negative, to give myself the kick up the arse that I need to maybe make myself a better person in some way or another.” (P02_M_40-45)</a:t>
            </a:r>
          </a:p>
          <a:p>
            <a:pPr>
              <a:lnSpc>
                <a:spcPct val="100000"/>
              </a:lnSpc>
            </a:pPr>
            <a:r>
              <a:rPr lang="en-GB" sz="1600" u="sng" dirty="0">
                <a:solidFill>
                  <a:schemeClr val="tx1">
                    <a:lumMod val="85000"/>
                    <a:lumOff val="15000"/>
                  </a:schemeClr>
                </a:solidFill>
              </a:rPr>
              <a:t> </a:t>
            </a:r>
          </a:p>
        </p:txBody>
      </p:sp>
      <p:pic>
        <p:nvPicPr>
          <p:cNvPr id="3" name="Recorded Sound">
            <a:hlinkClick r:id="" action="ppaction://media"/>
            <a:extLst>
              <a:ext uri="{FF2B5EF4-FFF2-40B4-BE49-F238E27FC236}">
                <a16:creationId xmlns:a16="http://schemas.microsoft.com/office/drawing/2014/main" id="{7402257F-52F0-44CB-AD57-E9058AA996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86659" y="5742708"/>
            <a:ext cx="406400" cy="406400"/>
          </a:xfrm>
          <a:prstGeom prst="rect">
            <a:avLst/>
          </a:prstGeom>
        </p:spPr>
      </p:pic>
    </p:spTree>
    <p:extLst>
      <p:ext uri="{BB962C8B-B14F-4D97-AF65-F5344CB8AC3E}">
        <p14:creationId xmlns:p14="http://schemas.microsoft.com/office/powerpoint/2010/main" val="45699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9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8CD64-1792-4C40-ABC6-4BB9279D76BA}"/>
              </a:ext>
            </a:extLst>
          </p:cNvPr>
          <p:cNvSpPr txBox="1"/>
          <p:nvPr/>
        </p:nvSpPr>
        <p:spPr>
          <a:xfrm>
            <a:off x="11386659" y="6480279"/>
            <a:ext cx="869657" cy="307777"/>
          </a:xfrm>
          <a:prstGeom prst="rect">
            <a:avLst/>
          </a:prstGeom>
          <a:noFill/>
        </p:spPr>
        <p:txBody>
          <a:bodyPr wrap="square" rtlCol="0">
            <a:spAutoFit/>
          </a:bodyPr>
          <a:lstStyle/>
          <a:p>
            <a:r>
              <a:rPr lang="en-GB" sz="1400" dirty="0">
                <a:solidFill>
                  <a:schemeClr val="bg1"/>
                </a:solidFill>
              </a:rPr>
              <a:t>Slide 3/5</a:t>
            </a:r>
          </a:p>
        </p:txBody>
      </p:sp>
      <p:sp>
        <p:nvSpPr>
          <p:cNvPr id="4" name="TextBox 3">
            <a:extLst>
              <a:ext uri="{FF2B5EF4-FFF2-40B4-BE49-F238E27FC236}">
                <a16:creationId xmlns:a16="http://schemas.microsoft.com/office/drawing/2014/main" id="{35C76FF6-50FA-45C1-BEE0-3B707FD00963}"/>
              </a:ext>
            </a:extLst>
          </p:cNvPr>
          <p:cNvSpPr txBox="1"/>
          <p:nvPr/>
        </p:nvSpPr>
        <p:spPr>
          <a:xfrm>
            <a:off x="-58724" y="6480279"/>
            <a:ext cx="11996257" cy="276999"/>
          </a:xfrm>
          <a:prstGeom prst="rect">
            <a:avLst/>
          </a:prstGeom>
          <a:noFill/>
        </p:spPr>
        <p:txBody>
          <a:bodyPr wrap="square" rtlCol="0">
            <a:spAutoFit/>
          </a:bodyPr>
          <a:lstStyle/>
          <a:p>
            <a:r>
              <a:rPr lang="en-GB" sz="1200" dirty="0">
                <a:solidFill>
                  <a:schemeClr val="bg1"/>
                </a:solidFill>
              </a:rPr>
              <a:t>The use of reflective diaries to explore the liminal space between clinical encounters in predictive Huntington’s disease clinics – Ballard, Doheny, Clarke &amp; Lucassen</a:t>
            </a:r>
          </a:p>
        </p:txBody>
      </p:sp>
      <p:pic>
        <p:nvPicPr>
          <p:cNvPr id="5" name="Picture 3">
            <a:extLst>
              <a:ext uri="{FF2B5EF4-FFF2-40B4-BE49-F238E27FC236}">
                <a16:creationId xmlns:a16="http://schemas.microsoft.com/office/drawing/2014/main" id="{233173F8-02A8-4D02-9E1A-B5221BE65BA2}"/>
              </a:ext>
            </a:extLst>
          </p:cNvPr>
          <p:cNvPicPr>
            <a:picLocks noChangeAspect="1"/>
          </p:cNvPicPr>
          <p:nvPr/>
        </p:nvPicPr>
        <p:blipFill rotWithShape="1">
          <a:blip r:embed="rId4"/>
          <a:srcRect l="21802" t="-1" r="64634" b="6910"/>
          <a:stretch/>
        </p:blipFill>
        <p:spPr>
          <a:xfrm>
            <a:off x="-1" y="-50333"/>
            <a:ext cx="1409351" cy="6449500"/>
          </a:xfrm>
          <a:prstGeom prst="rect">
            <a:avLst/>
          </a:prstGeom>
        </p:spPr>
      </p:pic>
      <p:sp>
        <p:nvSpPr>
          <p:cNvPr id="6" name="Subtitle 2">
            <a:extLst>
              <a:ext uri="{FF2B5EF4-FFF2-40B4-BE49-F238E27FC236}">
                <a16:creationId xmlns:a16="http://schemas.microsoft.com/office/drawing/2014/main" id="{14B86EFA-7E8F-478C-84C2-21E4ED4DFA58}"/>
              </a:ext>
            </a:extLst>
          </p:cNvPr>
          <p:cNvSpPr txBox="1">
            <a:spLocks/>
          </p:cNvSpPr>
          <p:nvPr/>
        </p:nvSpPr>
        <p:spPr>
          <a:xfrm>
            <a:off x="2164360" y="377504"/>
            <a:ext cx="9672505" cy="5788403"/>
          </a:xfrm>
          <a:prstGeom prst="rect">
            <a:avLst/>
          </a:prstGeom>
        </p:spPr>
        <p:txBody>
          <a:bodyPr>
            <a:normAutofit fontScale="85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spcBef>
                <a:spcPts val="0"/>
              </a:spcBef>
              <a:spcAft>
                <a:spcPts val="0"/>
              </a:spcAft>
            </a:pPr>
            <a:r>
              <a:rPr lang="en-GB" sz="2600" b="1" u="sng" dirty="0">
                <a:solidFill>
                  <a:schemeClr val="tx1">
                    <a:lumMod val="85000"/>
                    <a:lumOff val="15000"/>
                  </a:schemeClr>
                </a:solidFill>
              </a:rPr>
              <a:t>FINDINGS</a:t>
            </a:r>
          </a:p>
          <a:p>
            <a:pPr>
              <a:spcBef>
                <a:spcPts val="0"/>
              </a:spcBef>
              <a:spcAft>
                <a:spcPts val="0"/>
              </a:spcAft>
            </a:pPr>
            <a:endParaRPr lang="en-GB" sz="2600" dirty="0">
              <a:solidFill>
                <a:schemeClr val="tx1">
                  <a:lumMod val="85000"/>
                  <a:lumOff val="15000"/>
                </a:schemeClr>
              </a:solidFill>
            </a:endParaRPr>
          </a:p>
          <a:p>
            <a:r>
              <a:rPr lang="en-GB" sz="2600" b="1" dirty="0"/>
              <a:t>Liminal space sub theme: Uncertainty</a:t>
            </a:r>
          </a:p>
          <a:p>
            <a:pPr lvl="1"/>
            <a:r>
              <a:rPr lang="en-GB" sz="2400" dirty="0"/>
              <a:t>“One of the strange things for me is that it is exactly a 50/50 chance.  One in two. There's no other changes one way or the other, that could influence it.  It's probably one of the crappiest odds you could ever come across. Either you have it or you haven't.  And there's absolutely no way to tell before, until I get the result.” (P02_M_40-45)</a:t>
            </a:r>
            <a:endParaRPr lang="en-GB" sz="2400" dirty="0">
              <a:solidFill>
                <a:schemeClr val="tx1">
                  <a:lumMod val="85000"/>
                  <a:lumOff val="15000"/>
                </a:schemeClr>
              </a:solidFill>
            </a:endParaRPr>
          </a:p>
          <a:p>
            <a:pPr>
              <a:spcBef>
                <a:spcPts val="0"/>
              </a:spcBef>
              <a:spcAft>
                <a:spcPts val="0"/>
              </a:spcAft>
            </a:pPr>
            <a:endParaRPr lang="en-GB" sz="2600" dirty="0">
              <a:solidFill>
                <a:schemeClr val="tx1">
                  <a:lumMod val="85000"/>
                  <a:lumOff val="15000"/>
                </a:schemeClr>
              </a:solidFill>
            </a:endParaRPr>
          </a:p>
          <a:p>
            <a:pPr>
              <a:spcBef>
                <a:spcPts val="0"/>
              </a:spcBef>
              <a:spcAft>
                <a:spcPts val="0"/>
              </a:spcAft>
            </a:pPr>
            <a:endParaRPr lang="en-GB" sz="2600" dirty="0">
              <a:solidFill>
                <a:schemeClr val="tx1">
                  <a:lumMod val="85000"/>
                  <a:lumOff val="15000"/>
                </a:schemeClr>
              </a:solidFill>
            </a:endParaRPr>
          </a:p>
          <a:p>
            <a:pPr>
              <a:spcBef>
                <a:spcPts val="0"/>
              </a:spcBef>
              <a:spcAft>
                <a:spcPts val="0"/>
              </a:spcAft>
            </a:pPr>
            <a:r>
              <a:rPr lang="en-GB" sz="2600" b="1" dirty="0">
                <a:solidFill>
                  <a:schemeClr val="tx1">
                    <a:lumMod val="85000"/>
                    <a:lumOff val="15000"/>
                  </a:schemeClr>
                </a:solidFill>
              </a:rPr>
              <a:t>Theme: Front and back stage management</a:t>
            </a:r>
          </a:p>
          <a:p>
            <a:pPr>
              <a:spcBef>
                <a:spcPts val="0"/>
              </a:spcBef>
              <a:spcAft>
                <a:spcPts val="0"/>
              </a:spcAft>
            </a:pPr>
            <a:endParaRPr lang="en-GB" sz="2600" dirty="0">
              <a:solidFill>
                <a:schemeClr val="tx1">
                  <a:lumMod val="85000"/>
                  <a:lumOff val="15000"/>
                </a:schemeClr>
              </a:solidFill>
            </a:endParaRPr>
          </a:p>
          <a:p>
            <a:pPr lvl="1">
              <a:spcBef>
                <a:spcPts val="0"/>
              </a:spcBef>
              <a:spcAft>
                <a:spcPts val="0"/>
              </a:spcAft>
            </a:pPr>
            <a:r>
              <a:rPr lang="en-GB" sz="2400" dirty="0"/>
              <a:t>“I decided to find a more mature idea than suicide by morphine/assisted dying, and relinquish some control there. I decided I could cope with the idea of an assisted directive that says no feeding tube and DNR and I’d die that way. Then I wouldn’t go to such an advanced stage as my Nan and my family wouldn’t have to suffer, and there’d be no legal trouble for [husband].” P19_F_25-30 – diary entry from before genetic counselling commenced.</a:t>
            </a:r>
          </a:p>
          <a:p>
            <a:pPr>
              <a:spcBef>
                <a:spcPts val="0"/>
              </a:spcBef>
              <a:spcAft>
                <a:spcPts val="0"/>
              </a:spcAft>
            </a:pPr>
            <a:endParaRPr lang="en-GB" sz="1600" dirty="0">
              <a:solidFill>
                <a:schemeClr val="tx1">
                  <a:lumMod val="85000"/>
                  <a:lumOff val="15000"/>
                </a:schemeClr>
              </a:solidFill>
            </a:endParaRPr>
          </a:p>
        </p:txBody>
      </p:sp>
      <p:pic>
        <p:nvPicPr>
          <p:cNvPr id="8" name="Recorded Sound">
            <a:hlinkClick r:id="" action="ppaction://media"/>
            <a:extLst>
              <a:ext uri="{FF2B5EF4-FFF2-40B4-BE49-F238E27FC236}">
                <a16:creationId xmlns:a16="http://schemas.microsoft.com/office/drawing/2014/main" id="{3A5B79CD-31F4-49C5-B85B-5BBA1FD381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18287" y="5830123"/>
            <a:ext cx="406400" cy="406400"/>
          </a:xfrm>
          <a:prstGeom prst="rect">
            <a:avLst/>
          </a:prstGeom>
        </p:spPr>
      </p:pic>
    </p:spTree>
    <p:extLst>
      <p:ext uri="{BB962C8B-B14F-4D97-AF65-F5344CB8AC3E}">
        <p14:creationId xmlns:p14="http://schemas.microsoft.com/office/powerpoint/2010/main" val="412077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2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8CD64-1792-4C40-ABC6-4BB9279D76BA}"/>
              </a:ext>
            </a:extLst>
          </p:cNvPr>
          <p:cNvSpPr txBox="1"/>
          <p:nvPr/>
        </p:nvSpPr>
        <p:spPr>
          <a:xfrm>
            <a:off x="11386659" y="6480279"/>
            <a:ext cx="869657" cy="307777"/>
          </a:xfrm>
          <a:prstGeom prst="rect">
            <a:avLst/>
          </a:prstGeom>
          <a:noFill/>
        </p:spPr>
        <p:txBody>
          <a:bodyPr wrap="square" rtlCol="0">
            <a:spAutoFit/>
          </a:bodyPr>
          <a:lstStyle/>
          <a:p>
            <a:r>
              <a:rPr lang="en-GB" sz="1400" dirty="0">
                <a:solidFill>
                  <a:schemeClr val="bg1"/>
                </a:solidFill>
              </a:rPr>
              <a:t>Slide 4/5</a:t>
            </a:r>
          </a:p>
        </p:txBody>
      </p:sp>
      <p:sp>
        <p:nvSpPr>
          <p:cNvPr id="4" name="TextBox 3">
            <a:extLst>
              <a:ext uri="{FF2B5EF4-FFF2-40B4-BE49-F238E27FC236}">
                <a16:creationId xmlns:a16="http://schemas.microsoft.com/office/drawing/2014/main" id="{35C76FF6-50FA-45C1-BEE0-3B707FD00963}"/>
              </a:ext>
            </a:extLst>
          </p:cNvPr>
          <p:cNvSpPr txBox="1"/>
          <p:nvPr/>
        </p:nvSpPr>
        <p:spPr>
          <a:xfrm>
            <a:off x="-58724" y="6480279"/>
            <a:ext cx="11996257" cy="276999"/>
          </a:xfrm>
          <a:prstGeom prst="rect">
            <a:avLst/>
          </a:prstGeom>
          <a:noFill/>
        </p:spPr>
        <p:txBody>
          <a:bodyPr wrap="square" rtlCol="0">
            <a:spAutoFit/>
          </a:bodyPr>
          <a:lstStyle/>
          <a:p>
            <a:r>
              <a:rPr lang="en-GB" sz="1200" dirty="0">
                <a:solidFill>
                  <a:schemeClr val="bg1"/>
                </a:solidFill>
              </a:rPr>
              <a:t>The use of reflective diaries to explore the liminal space between clinical encounters in predictive Huntington’s disease clinics – Ballard, Doheny, Clarke &amp; Lucassen</a:t>
            </a:r>
          </a:p>
        </p:txBody>
      </p:sp>
      <p:pic>
        <p:nvPicPr>
          <p:cNvPr id="5" name="Picture 3">
            <a:extLst>
              <a:ext uri="{FF2B5EF4-FFF2-40B4-BE49-F238E27FC236}">
                <a16:creationId xmlns:a16="http://schemas.microsoft.com/office/drawing/2014/main" id="{233173F8-02A8-4D02-9E1A-B5221BE65BA2}"/>
              </a:ext>
            </a:extLst>
          </p:cNvPr>
          <p:cNvPicPr>
            <a:picLocks noChangeAspect="1"/>
          </p:cNvPicPr>
          <p:nvPr/>
        </p:nvPicPr>
        <p:blipFill rotWithShape="1">
          <a:blip r:embed="rId4"/>
          <a:srcRect l="21802" t="-1" r="64634" b="6910"/>
          <a:stretch/>
        </p:blipFill>
        <p:spPr>
          <a:xfrm>
            <a:off x="-1" y="-50333"/>
            <a:ext cx="1409351" cy="6449500"/>
          </a:xfrm>
          <a:prstGeom prst="rect">
            <a:avLst/>
          </a:prstGeom>
        </p:spPr>
      </p:pic>
      <p:sp>
        <p:nvSpPr>
          <p:cNvPr id="6" name="Subtitle 2">
            <a:extLst>
              <a:ext uri="{FF2B5EF4-FFF2-40B4-BE49-F238E27FC236}">
                <a16:creationId xmlns:a16="http://schemas.microsoft.com/office/drawing/2014/main" id="{186E1582-70CC-4B19-A529-BCE1F8EB0E68}"/>
              </a:ext>
            </a:extLst>
          </p:cNvPr>
          <p:cNvSpPr txBox="1">
            <a:spLocks/>
          </p:cNvSpPr>
          <p:nvPr/>
        </p:nvSpPr>
        <p:spPr>
          <a:xfrm>
            <a:off x="1809480" y="1940875"/>
            <a:ext cx="10128053" cy="4315545"/>
          </a:xfrm>
          <a:prstGeom prst="rect">
            <a:avLst/>
          </a:prstGeom>
        </p:spPr>
        <p:txBody>
          <a:bodyPr numCol="4">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n-GB" sz="1900" dirty="0">
                <a:solidFill>
                  <a:schemeClr val="tx1">
                    <a:lumMod val="85000"/>
                    <a:lumOff val="15000"/>
                  </a:schemeClr>
                </a:solidFill>
              </a:rPr>
              <a:t>I think</a:t>
            </a:r>
          </a:p>
          <a:p>
            <a:pPr marL="0" indent="0">
              <a:lnSpc>
                <a:spcPct val="100000"/>
              </a:lnSpc>
              <a:buNone/>
            </a:pPr>
            <a:r>
              <a:rPr lang="en-GB" sz="1900" dirty="0">
                <a:solidFill>
                  <a:schemeClr val="tx1">
                    <a:lumMod val="85000"/>
                    <a:lumOff val="15000"/>
                  </a:schemeClr>
                </a:solidFill>
              </a:rPr>
              <a:t>I feel</a:t>
            </a:r>
          </a:p>
          <a:p>
            <a:pPr marL="0" indent="0">
              <a:lnSpc>
                <a:spcPct val="100000"/>
              </a:lnSpc>
              <a:buNone/>
            </a:pPr>
            <a:r>
              <a:rPr lang="en-GB" sz="1900" dirty="0">
                <a:solidFill>
                  <a:schemeClr val="tx1">
                    <a:lumMod val="85000"/>
                    <a:lumOff val="15000"/>
                  </a:schemeClr>
                </a:solidFill>
              </a:rPr>
              <a:t>I won’t</a:t>
            </a:r>
          </a:p>
          <a:p>
            <a:pPr marL="0" indent="0">
              <a:lnSpc>
                <a:spcPct val="100000"/>
              </a:lnSpc>
              <a:buNone/>
            </a:pPr>
            <a:r>
              <a:rPr lang="en-GB" sz="1900" dirty="0">
                <a:solidFill>
                  <a:schemeClr val="tx1">
                    <a:lumMod val="85000"/>
                    <a:lumOff val="15000"/>
                  </a:schemeClr>
                </a:solidFill>
              </a:rPr>
              <a:t>I know</a:t>
            </a:r>
          </a:p>
          <a:p>
            <a:pPr marL="0" indent="0">
              <a:lnSpc>
                <a:spcPct val="100000"/>
              </a:lnSpc>
              <a:buNone/>
            </a:pPr>
            <a:r>
              <a:rPr lang="en-GB" sz="1900" dirty="0">
                <a:solidFill>
                  <a:schemeClr val="tx1">
                    <a:lumMod val="85000"/>
                    <a:lumOff val="15000"/>
                  </a:schemeClr>
                </a:solidFill>
              </a:rPr>
              <a:t>I am in</a:t>
            </a:r>
          </a:p>
          <a:p>
            <a:pPr marL="0" indent="0">
              <a:lnSpc>
                <a:spcPct val="100000"/>
              </a:lnSpc>
              <a:buNone/>
            </a:pPr>
            <a:r>
              <a:rPr lang="en-GB" sz="1900" dirty="0">
                <a:solidFill>
                  <a:schemeClr val="tx1">
                    <a:lumMod val="85000"/>
                    <a:lumOff val="15000"/>
                  </a:schemeClr>
                </a:solidFill>
              </a:rPr>
              <a:t>I still</a:t>
            </a:r>
          </a:p>
          <a:p>
            <a:pPr marL="0" indent="0">
              <a:lnSpc>
                <a:spcPct val="100000"/>
              </a:lnSpc>
              <a:buNone/>
            </a:pPr>
            <a:r>
              <a:rPr lang="en-GB" sz="1900" dirty="0">
                <a:solidFill>
                  <a:schemeClr val="tx1">
                    <a:lumMod val="85000"/>
                    <a:lumOff val="15000"/>
                  </a:schemeClr>
                </a:solidFill>
              </a:rPr>
              <a:t>I am ready</a:t>
            </a:r>
          </a:p>
          <a:p>
            <a:pPr marL="0" indent="0">
              <a:lnSpc>
                <a:spcPct val="100000"/>
              </a:lnSpc>
              <a:buNone/>
            </a:pPr>
            <a:r>
              <a:rPr lang="en-GB" sz="1900" dirty="0">
                <a:solidFill>
                  <a:schemeClr val="tx1">
                    <a:lumMod val="85000"/>
                    <a:lumOff val="15000"/>
                  </a:schemeClr>
                </a:solidFill>
              </a:rPr>
              <a:t>I think</a:t>
            </a:r>
          </a:p>
          <a:p>
            <a:pPr marL="0" indent="0">
              <a:lnSpc>
                <a:spcPct val="100000"/>
              </a:lnSpc>
              <a:buNone/>
            </a:pPr>
            <a:r>
              <a:rPr lang="en-GB" sz="1900" dirty="0">
                <a:solidFill>
                  <a:schemeClr val="tx1">
                    <a:lumMod val="85000"/>
                    <a:lumOff val="15000"/>
                  </a:schemeClr>
                </a:solidFill>
              </a:rPr>
              <a:t>I imagine </a:t>
            </a:r>
          </a:p>
          <a:p>
            <a:pPr marL="0" indent="0">
              <a:lnSpc>
                <a:spcPct val="100000"/>
              </a:lnSpc>
              <a:buNone/>
            </a:pPr>
            <a:r>
              <a:rPr lang="en-GB" sz="1900" dirty="0">
                <a:solidFill>
                  <a:schemeClr val="tx1">
                    <a:lumMod val="85000"/>
                    <a:lumOff val="15000"/>
                  </a:schemeClr>
                </a:solidFill>
              </a:rPr>
              <a:t>I am really scared</a:t>
            </a:r>
          </a:p>
          <a:p>
            <a:pPr marL="0" indent="0">
              <a:lnSpc>
                <a:spcPct val="100000"/>
              </a:lnSpc>
              <a:buNone/>
            </a:pPr>
            <a:r>
              <a:rPr lang="en-GB" sz="1900" dirty="0">
                <a:solidFill>
                  <a:schemeClr val="tx1">
                    <a:lumMod val="85000"/>
                    <a:lumOff val="15000"/>
                  </a:schemeClr>
                </a:solidFill>
              </a:rPr>
              <a:t>I have, I have</a:t>
            </a:r>
          </a:p>
          <a:p>
            <a:pPr marL="0" indent="0">
              <a:lnSpc>
                <a:spcPct val="100000"/>
              </a:lnSpc>
              <a:buNone/>
            </a:pPr>
            <a:r>
              <a:rPr lang="en-GB" sz="1900" dirty="0">
                <a:solidFill>
                  <a:schemeClr val="tx1">
                    <a:lumMod val="85000"/>
                    <a:lumOff val="15000"/>
                  </a:schemeClr>
                </a:solidFill>
              </a:rPr>
              <a:t>I would</a:t>
            </a:r>
          </a:p>
          <a:p>
            <a:pPr marL="0" indent="0">
              <a:lnSpc>
                <a:spcPct val="100000"/>
              </a:lnSpc>
              <a:buNone/>
            </a:pPr>
            <a:r>
              <a:rPr lang="en-GB" sz="1900" dirty="0">
                <a:solidFill>
                  <a:schemeClr val="tx1">
                    <a:lumMod val="85000"/>
                    <a:lumOff val="15000"/>
                  </a:schemeClr>
                </a:solidFill>
              </a:rPr>
              <a:t>I said</a:t>
            </a:r>
          </a:p>
          <a:p>
            <a:pPr marL="0" indent="0">
              <a:lnSpc>
                <a:spcPct val="100000"/>
              </a:lnSpc>
              <a:buNone/>
            </a:pPr>
            <a:r>
              <a:rPr lang="en-GB" sz="1900" dirty="0">
                <a:solidFill>
                  <a:schemeClr val="tx1">
                    <a:lumMod val="85000"/>
                    <a:lumOff val="15000"/>
                  </a:schemeClr>
                </a:solidFill>
              </a:rPr>
              <a:t>I am planning</a:t>
            </a:r>
          </a:p>
          <a:p>
            <a:pPr marL="0" indent="0">
              <a:lnSpc>
                <a:spcPct val="100000"/>
              </a:lnSpc>
              <a:buNone/>
            </a:pPr>
            <a:r>
              <a:rPr lang="en-GB" sz="1900" dirty="0">
                <a:solidFill>
                  <a:schemeClr val="tx1">
                    <a:lumMod val="85000"/>
                    <a:lumOff val="15000"/>
                  </a:schemeClr>
                </a:solidFill>
              </a:rPr>
              <a:t>I don’t, I maybe</a:t>
            </a:r>
          </a:p>
          <a:p>
            <a:pPr marL="0" indent="0">
              <a:lnSpc>
                <a:spcPct val="100000"/>
              </a:lnSpc>
              <a:buNone/>
            </a:pPr>
            <a:r>
              <a:rPr lang="en-GB" sz="1900" dirty="0">
                <a:solidFill>
                  <a:schemeClr val="tx1">
                    <a:lumMod val="85000"/>
                    <a:lumOff val="15000"/>
                  </a:schemeClr>
                </a:solidFill>
              </a:rPr>
              <a:t>I am affected</a:t>
            </a:r>
          </a:p>
          <a:p>
            <a:pPr marL="0" indent="0">
              <a:lnSpc>
                <a:spcPct val="100000"/>
              </a:lnSpc>
              <a:buNone/>
            </a:pPr>
            <a:r>
              <a:rPr lang="en-GB" sz="1900" dirty="0">
                <a:solidFill>
                  <a:schemeClr val="tx1">
                    <a:lumMod val="85000"/>
                    <a:lumOff val="15000"/>
                  </a:schemeClr>
                </a:solidFill>
              </a:rPr>
              <a:t>I don’t</a:t>
            </a:r>
          </a:p>
          <a:p>
            <a:pPr marL="0" indent="0">
              <a:lnSpc>
                <a:spcPct val="100000"/>
              </a:lnSpc>
              <a:buNone/>
            </a:pPr>
            <a:r>
              <a:rPr lang="en-GB" sz="1900" dirty="0">
                <a:solidFill>
                  <a:schemeClr val="tx1">
                    <a:lumMod val="85000"/>
                    <a:lumOff val="15000"/>
                  </a:schemeClr>
                </a:solidFill>
              </a:rPr>
              <a:t>I have</a:t>
            </a:r>
          </a:p>
          <a:p>
            <a:pPr marL="0" indent="0">
              <a:lnSpc>
                <a:spcPct val="100000"/>
              </a:lnSpc>
              <a:buNone/>
            </a:pPr>
            <a:r>
              <a:rPr lang="en-GB" sz="1900" dirty="0">
                <a:solidFill>
                  <a:schemeClr val="tx1">
                    <a:lumMod val="85000"/>
                    <a:lumOff val="15000"/>
                  </a:schemeClr>
                </a:solidFill>
              </a:rPr>
              <a:t>I do, I do, I try</a:t>
            </a:r>
          </a:p>
          <a:p>
            <a:pPr marL="0" indent="0">
              <a:lnSpc>
                <a:spcPct val="100000"/>
              </a:lnSpc>
              <a:buNone/>
            </a:pPr>
            <a:r>
              <a:rPr lang="en-GB" sz="1900" dirty="0">
                <a:solidFill>
                  <a:schemeClr val="tx1">
                    <a:lumMod val="85000"/>
                    <a:lumOff val="15000"/>
                  </a:schemeClr>
                </a:solidFill>
              </a:rPr>
              <a:t>I am 100% affected</a:t>
            </a:r>
          </a:p>
          <a:p>
            <a:pPr marL="0" indent="0">
              <a:lnSpc>
                <a:spcPct val="100000"/>
              </a:lnSpc>
              <a:buNone/>
            </a:pPr>
            <a:r>
              <a:rPr lang="en-GB" sz="1900" dirty="0">
                <a:solidFill>
                  <a:schemeClr val="tx1">
                    <a:lumMod val="85000"/>
                    <a:lumOff val="15000"/>
                  </a:schemeClr>
                </a:solidFill>
              </a:rPr>
              <a:t>I’m around</a:t>
            </a:r>
          </a:p>
          <a:p>
            <a:pPr marL="0" indent="0">
              <a:lnSpc>
                <a:spcPct val="100000"/>
              </a:lnSpc>
              <a:buNone/>
            </a:pPr>
            <a:r>
              <a:rPr lang="en-GB" sz="1900" dirty="0">
                <a:solidFill>
                  <a:schemeClr val="tx1">
                    <a:lumMod val="85000"/>
                    <a:lumOff val="15000"/>
                  </a:schemeClr>
                </a:solidFill>
              </a:rPr>
              <a:t>I act</a:t>
            </a:r>
          </a:p>
          <a:p>
            <a:pPr marL="0" indent="0">
              <a:lnSpc>
                <a:spcPct val="100000"/>
              </a:lnSpc>
              <a:buNone/>
            </a:pPr>
            <a:r>
              <a:rPr lang="en-GB" sz="1900" dirty="0">
                <a:solidFill>
                  <a:schemeClr val="tx1">
                    <a:lumMod val="85000"/>
                    <a:lumOff val="15000"/>
                  </a:schemeClr>
                </a:solidFill>
              </a:rPr>
              <a:t>I know</a:t>
            </a:r>
          </a:p>
          <a:p>
            <a:pPr marL="0" indent="0">
              <a:lnSpc>
                <a:spcPct val="100000"/>
              </a:lnSpc>
              <a:buNone/>
            </a:pPr>
            <a:r>
              <a:rPr lang="en-GB" sz="1900" dirty="0">
                <a:solidFill>
                  <a:schemeClr val="tx1">
                    <a:lumMod val="85000"/>
                    <a:lumOff val="15000"/>
                  </a:schemeClr>
                </a:solidFill>
              </a:rPr>
              <a:t>I do, I try</a:t>
            </a:r>
          </a:p>
          <a:p>
            <a:pPr marL="0" indent="0">
              <a:lnSpc>
                <a:spcPct val="100000"/>
              </a:lnSpc>
              <a:buNone/>
            </a:pPr>
            <a:r>
              <a:rPr lang="en-GB" sz="1900" dirty="0">
                <a:solidFill>
                  <a:schemeClr val="tx1">
                    <a:lumMod val="85000"/>
                    <a:lumOff val="15000"/>
                  </a:schemeClr>
                </a:solidFill>
              </a:rPr>
              <a:t>I am scared</a:t>
            </a:r>
          </a:p>
          <a:p>
            <a:pPr marL="0" indent="0">
              <a:buNone/>
            </a:pPr>
            <a:r>
              <a:rPr lang="en-GB" sz="1900" dirty="0"/>
              <a:t>I start</a:t>
            </a:r>
          </a:p>
          <a:p>
            <a:pPr marL="0" indent="0">
              <a:buNone/>
            </a:pPr>
            <a:r>
              <a:rPr lang="en-GB" sz="1900" dirty="0"/>
              <a:t>I feel</a:t>
            </a:r>
          </a:p>
          <a:p>
            <a:pPr marL="0" indent="0">
              <a:buNone/>
            </a:pPr>
            <a:r>
              <a:rPr lang="en-GB" sz="1900" dirty="0"/>
              <a:t>I try</a:t>
            </a:r>
          </a:p>
          <a:p>
            <a:pPr marL="0" indent="0">
              <a:buNone/>
            </a:pPr>
            <a:r>
              <a:rPr lang="en-GB" sz="1900" dirty="0"/>
              <a:t>I tell</a:t>
            </a:r>
          </a:p>
          <a:p>
            <a:pPr marL="0" indent="0">
              <a:buNone/>
            </a:pPr>
            <a:r>
              <a:rPr lang="en-GB" sz="1900" dirty="0"/>
              <a:t>I feel, I hear, </a:t>
            </a:r>
          </a:p>
          <a:p>
            <a:pPr marL="0" indent="0">
              <a:buNone/>
            </a:pPr>
            <a:r>
              <a:rPr lang="en-GB" sz="1900" dirty="0"/>
              <a:t>I hear, I feel</a:t>
            </a:r>
          </a:p>
          <a:p>
            <a:pPr marL="0" indent="0">
              <a:buNone/>
            </a:pPr>
            <a:r>
              <a:rPr lang="en-GB" sz="1900" dirty="0"/>
              <a:t>I thought</a:t>
            </a:r>
          </a:p>
          <a:p>
            <a:pPr marL="0" indent="0">
              <a:buNone/>
            </a:pPr>
            <a:r>
              <a:rPr lang="en-GB" sz="1900" dirty="0"/>
              <a:t>I don’t</a:t>
            </a:r>
          </a:p>
          <a:p>
            <a:pPr marL="0" indent="0">
              <a:buNone/>
            </a:pPr>
            <a:r>
              <a:rPr lang="en-GB" sz="1900" dirty="0"/>
              <a:t>I suppose</a:t>
            </a:r>
          </a:p>
          <a:p>
            <a:pPr marL="0" indent="0">
              <a:buNone/>
            </a:pPr>
            <a:r>
              <a:rPr lang="en-GB" sz="1900" dirty="0"/>
              <a:t>I am thinking</a:t>
            </a:r>
          </a:p>
          <a:p>
            <a:pPr marL="0" indent="0">
              <a:buNone/>
            </a:pPr>
            <a:r>
              <a:rPr lang="en-GB" sz="1900" dirty="0"/>
              <a:t>I am afraid.</a:t>
            </a:r>
          </a:p>
          <a:p>
            <a:pPr marL="0" indent="0">
              <a:buNone/>
            </a:pPr>
            <a:endParaRPr lang="en-GB" sz="1600" dirty="0"/>
          </a:p>
          <a:p>
            <a:pPr marL="0" indent="0">
              <a:lnSpc>
                <a:spcPct val="100000"/>
              </a:lnSpc>
              <a:buNone/>
            </a:pPr>
            <a:endParaRPr lang="en-GB" sz="1600" dirty="0">
              <a:solidFill>
                <a:schemeClr val="tx1">
                  <a:lumMod val="85000"/>
                  <a:lumOff val="15000"/>
                </a:schemeClr>
              </a:solidFill>
            </a:endParaRPr>
          </a:p>
          <a:p>
            <a:pPr marL="0" indent="0">
              <a:lnSpc>
                <a:spcPct val="100000"/>
              </a:lnSpc>
              <a:buNone/>
            </a:pPr>
            <a:endParaRPr lang="en-GB" sz="1600" dirty="0">
              <a:solidFill>
                <a:schemeClr val="tx1">
                  <a:lumMod val="85000"/>
                  <a:lumOff val="15000"/>
                </a:schemeClr>
              </a:solidFill>
            </a:endParaRPr>
          </a:p>
          <a:p>
            <a:pPr marL="0" indent="0">
              <a:lnSpc>
                <a:spcPct val="100000"/>
              </a:lnSpc>
              <a:buNone/>
            </a:pPr>
            <a:endParaRPr lang="en-GB" sz="1600" dirty="0">
              <a:solidFill>
                <a:schemeClr val="tx1">
                  <a:lumMod val="85000"/>
                  <a:lumOff val="15000"/>
                </a:schemeClr>
              </a:solidFill>
            </a:endParaRPr>
          </a:p>
        </p:txBody>
      </p:sp>
      <p:sp>
        <p:nvSpPr>
          <p:cNvPr id="3" name="TextBox 2">
            <a:extLst>
              <a:ext uri="{FF2B5EF4-FFF2-40B4-BE49-F238E27FC236}">
                <a16:creationId xmlns:a16="http://schemas.microsoft.com/office/drawing/2014/main" id="{3835773E-4843-453F-917B-3284EE700A19}"/>
              </a:ext>
            </a:extLst>
          </p:cNvPr>
          <p:cNvSpPr txBox="1"/>
          <p:nvPr/>
        </p:nvSpPr>
        <p:spPr>
          <a:xfrm>
            <a:off x="1892968" y="186549"/>
            <a:ext cx="9493691" cy="2031325"/>
          </a:xfrm>
          <a:prstGeom prst="rect">
            <a:avLst/>
          </a:prstGeom>
          <a:noFill/>
        </p:spPr>
        <p:txBody>
          <a:bodyPr wrap="square" rtlCol="0">
            <a:spAutoFit/>
          </a:bodyPr>
          <a:lstStyle/>
          <a:p>
            <a:pPr algn="ctr">
              <a:lnSpc>
                <a:spcPct val="100000"/>
              </a:lnSpc>
            </a:pPr>
            <a:r>
              <a:rPr lang="en-GB" b="1" u="sng" dirty="0">
                <a:solidFill>
                  <a:schemeClr val="tx1">
                    <a:lumMod val="85000"/>
                    <a:lumOff val="15000"/>
                  </a:schemeClr>
                </a:solidFill>
              </a:rPr>
              <a:t>FINDINGS</a:t>
            </a:r>
          </a:p>
          <a:p>
            <a:pPr>
              <a:lnSpc>
                <a:spcPct val="100000"/>
              </a:lnSpc>
            </a:pPr>
            <a:endParaRPr lang="en-GB" dirty="0">
              <a:solidFill>
                <a:schemeClr val="tx1">
                  <a:lumMod val="85000"/>
                  <a:lumOff val="15000"/>
                </a:schemeClr>
              </a:solidFill>
            </a:endParaRPr>
          </a:p>
          <a:p>
            <a:pPr>
              <a:lnSpc>
                <a:spcPct val="100000"/>
              </a:lnSpc>
            </a:pPr>
            <a:r>
              <a:rPr lang="en-GB" b="1" dirty="0">
                <a:solidFill>
                  <a:schemeClr val="tx1">
                    <a:lumMod val="85000"/>
                    <a:lumOff val="15000"/>
                  </a:schemeClr>
                </a:solidFill>
              </a:rPr>
              <a:t>Theme: Absence of hope </a:t>
            </a:r>
            <a:r>
              <a:rPr lang="en-GB" dirty="0">
                <a:solidFill>
                  <a:schemeClr val="tx1">
                    <a:lumMod val="85000"/>
                    <a:lumOff val="15000"/>
                  </a:schemeClr>
                </a:solidFill>
              </a:rPr>
              <a:t>– ‘Hope for the best, prepare for the worst’</a:t>
            </a:r>
          </a:p>
          <a:p>
            <a:pPr>
              <a:lnSpc>
                <a:spcPct val="100000"/>
              </a:lnSpc>
            </a:pPr>
            <a:endParaRPr lang="en-GB" dirty="0">
              <a:solidFill>
                <a:schemeClr val="tx1">
                  <a:lumMod val="85000"/>
                  <a:lumOff val="15000"/>
                </a:schemeClr>
              </a:solidFill>
            </a:endParaRPr>
          </a:p>
          <a:p>
            <a:pPr algn="ctr"/>
            <a:r>
              <a:rPr lang="en-GB" b="1" dirty="0">
                <a:solidFill>
                  <a:schemeClr val="tx1">
                    <a:lumMod val="85000"/>
                    <a:lumOff val="15000"/>
                  </a:schemeClr>
                </a:solidFill>
              </a:rPr>
              <a:t>‘I’ Poem from P10_F_18-20 [an excerpt]</a:t>
            </a:r>
          </a:p>
          <a:p>
            <a:pPr>
              <a:lnSpc>
                <a:spcPct val="100000"/>
              </a:lnSpc>
            </a:pPr>
            <a:endParaRPr lang="en-GB" dirty="0">
              <a:solidFill>
                <a:schemeClr val="tx1">
                  <a:lumMod val="85000"/>
                  <a:lumOff val="15000"/>
                </a:schemeClr>
              </a:solidFill>
            </a:endParaRPr>
          </a:p>
          <a:p>
            <a:endParaRPr lang="en-GB" dirty="0"/>
          </a:p>
        </p:txBody>
      </p:sp>
      <p:pic>
        <p:nvPicPr>
          <p:cNvPr id="8" name="Recorded Sound">
            <a:hlinkClick r:id="" action="ppaction://media"/>
            <a:extLst>
              <a:ext uri="{FF2B5EF4-FFF2-40B4-BE49-F238E27FC236}">
                <a16:creationId xmlns:a16="http://schemas.microsoft.com/office/drawing/2014/main" id="{2688ACCD-11D2-41AD-88A5-C06A892B2A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15087" y="5758750"/>
            <a:ext cx="406400" cy="406400"/>
          </a:xfrm>
          <a:prstGeom prst="rect">
            <a:avLst/>
          </a:prstGeom>
        </p:spPr>
      </p:pic>
    </p:spTree>
    <p:extLst>
      <p:ext uri="{BB962C8B-B14F-4D97-AF65-F5344CB8AC3E}">
        <p14:creationId xmlns:p14="http://schemas.microsoft.com/office/powerpoint/2010/main" val="9719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4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8CD64-1792-4C40-ABC6-4BB9279D76BA}"/>
              </a:ext>
            </a:extLst>
          </p:cNvPr>
          <p:cNvSpPr txBox="1"/>
          <p:nvPr/>
        </p:nvSpPr>
        <p:spPr>
          <a:xfrm>
            <a:off x="11386659" y="6480279"/>
            <a:ext cx="869657" cy="307777"/>
          </a:xfrm>
          <a:prstGeom prst="rect">
            <a:avLst/>
          </a:prstGeom>
          <a:noFill/>
        </p:spPr>
        <p:txBody>
          <a:bodyPr wrap="square" rtlCol="0">
            <a:spAutoFit/>
          </a:bodyPr>
          <a:lstStyle/>
          <a:p>
            <a:r>
              <a:rPr lang="en-GB" sz="1400" dirty="0">
                <a:solidFill>
                  <a:schemeClr val="bg1"/>
                </a:solidFill>
              </a:rPr>
              <a:t>Slide 5/5</a:t>
            </a:r>
          </a:p>
        </p:txBody>
      </p:sp>
      <p:sp>
        <p:nvSpPr>
          <p:cNvPr id="4" name="TextBox 3">
            <a:extLst>
              <a:ext uri="{FF2B5EF4-FFF2-40B4-BE49-F238E27FC236}">
                <a16:creationId xmlns:a16="http://schemas.microsoft.com/office/drawing/2014/main" id="{35C76FF6-50FA-45C1-BEE0-3B707FD00963}"/>
              </a:ext>
            </a:extLst>
          </p:cNvPr>
          <p:cNvSpPr txBox="1"/>
          <p:nvPr/>
        </p:nvSpPr>
        <p:spPr>
          <a:xfrm>
            <a:off x="-58724" y="6480279"/>
            <a:ext cx="11996257" cy="276999"/>
          </a:xfrm>
          <a:prstGeom prst="rect">
            <a:avLst/>
          </a:prstGeom>
          <a:noFill/>
        </p:spPr>
        <p:txBody>
          <a:bodyPr wrap="square" rtlCol="0">
            <a:spAutoFit/>
          </a:bodyPr>
          <a:lstStyle/>
          <a:p>
            <a:r>
              <a:rPr lang="en-GB" sz="1200" dirty="0">
                <a:solidFill>
                  <a:schemeClr val="bg1"/>
                </a:solidFill>
              </a:rPr>
              <a:t>The use of reflective diaries to explore the liminal space between clinical encounters in predictive Huntington’s disease clinics – Ballard, Doheny, Clarke &amp; Lucassen</a:t>
            </a:r>
          </a:p>
        </p:txBody>
      </p:sp>
      <p:pic>
        <p:nvPicPr>
          <p:cNvPr id="5" name="Picture 3">
            <a:extLst>
              <a:ext uri="{FF2B5EF4-FFF2-40B4-BE49-F238E27FC236}">
                <a16:creationId xmlns:a16="http://schemas.microsoft.com/office/drawing/2014/main" id="{233173F8-02A8-4D02-9E1A-B5221BE65BA2}"/>
              </a:ext>
            </a:extLst>
          </p:cNvPr>
          <p:cNvPicPr>
            <a:picLocks noChangeAspect="1"/>
          </p:cNvPicPr>
          <p:nvPr/>
        </p:nvPicPr>
        <p:blipFill rotWithShape="1">
          <a:blip r:embed="rId4"/>
          <a:srcRect l="21802" t="-1" r="64634" b="6910"/>
          <a:stretch/>
        </p:blipFill>
        <p:spPr>
          <a:xfrm>
            <a:off x="-1" y="-50333"/>
            <a:ext cx="1409351" cy="6449500"/>
          </a:xfrm>
          <a:prstGeom prst="rect">
            <a:avLst/>
          </a:prstGeom>
        </p:spPr>
      </p:pic>
      <p:sp>
        <p:nvSpPr>
          <p:cNvPr id="6" name="Subtitle 2">
            <a:extLst>
              <a:ext uri="{FF2B5EF4-FFF2-40B4-BE49-F238E27FC236}">
                <a16:creationId xmlns:a16="http://schemas.microsoft.com/office/drawing/2014/main" id="{1DDE1DCE-8695-44B3-87B5-733137CD0590}"/>
              </a:ext>
            </a:extLst>
          </p:cNvPr>
          <p:cNvSpPr txBox="1">
            <a:spLocks/>
          </p:cNvSpPr>
          <p:nvPr/>
        </p:nvSpPr>
        <p:spPr>
          <a:xfrm>
            <a:off x="1684120" y="334311"/>
            <a:ext cx="10144357" cy="5857942"/>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n-GB" u="sng" dirty="0">
                <a:solidFill>
                  <a:schemeClr val="tx1">
                    <a:lumMod val="85000"/>
                    <a:lumOff val="15000"/>
                  </a:schemeClr>
                </a:solidFill>
              </a:rPr>
              <a:t>DISCUSSION</a:t>
            </a:r>
          </a:p>
          <a:p>
            <a:pPr>
              <a:lnSpc>
                <a:spcPct val="100000"/>
              </a:lnSpc>
              <a:buFont typeface="Arial" panose="020B0604020202020204" pitchFamily="34" charset="0"/>
              <a:buChar char="•"/>
            </a:pPr>
            <a:r>
              <a:rPr lang="en-GB" dirty="0">
                <a:solidFill>
                  <a:schemeClr val="tx1">
                    <a:lumMod val="85000"/>
                    <a:lumOff val="15000"/>
                  </a:schemeClr>
                </a:solidFill>
              </a:rPr>
              <a:t> Diaries provided access to unique data</a:t>
            </a:r>
          </a:p>
          <a:p>
            <a:pPr>
              <a:lnSpc>
                <a:spcPct val="100000"/>
              </a:lnSpc>
              <a:buFont typeface="Arial" panose="020B0604020202020204" pitchFamily="34" charset="0"/>
              <a:buChar char="•"/>
            </a:pPr>
            <a:r>
              <a:rPr lang="en-GB" dirty="0">
                <a:solidFill>
                  <a:schemeClr val="tx1">
                    <a:lumMod val="85000"/>
                    <a:lumOff val="15000"/>
                  </a:schemeClr>
                </a:solidFill>
              </a:rPr>
              <a:t> Participant as a researcher approach – proportionate to private nature of diaries</a:t>
            </a:r>
          </a:p>
          <a:p>
            <a:pPr>
              <a:lnSpc>
                <a:spcPct val="100000"/>
              </a:lnSpc>
              <a:buFont typeface="Arial" panose="020B0604020202020204" pitchFamily="34" charset="0"/>
              <a:buChar char="•"/>
            </a:pPr>
            <a:r>
              <a:rPr lang="en-GB" dirty="0">
                <a:solidFill>
                  <a:schemeClr val="tx1">
                    <a:lumMod val="85000"/>
                    <a:lumOff val="15000"/>
                  </a:schemeClr>
                </a:solidFill>
              </a:rPr>
              <a:t> Within this liminal space is uncertainty – an uncomfortable place to be</a:t>
            </a:r>
          </a:p>
          <a:p>
            <a:pPr>
              <a:lnSpc>
                <a:spcPct val="100000"/>
              </a:lnSpc>
              <a:buFont typeface="Arial" panose="020B0604020202020204" pitchFamily="34" charset="0"/>
              <a:buChar char="•"/>
            </a:pPr>
            <a:r>
              <a:rPr lang="en-GB" dirty="0">
                <a:solidFill>
                  <a:schemeClr val="tx1">
                    <a:lumMod val="85000"/>
                    <a:lumOff val="15000"/>
                  </a:schemeClr>
                </a:solidFill>
              </a:rPr>
              <a:t> Genetic counselling sessions as a ritual to move patients from the liminal space</a:t>
            </a:r>
          </a:p>
          <a:p>
            <a:pPr>
              <a:lnSpc>
                <a:spcPct val="100000"/>
              </a:lnSpc>
              <a:buFont typeface="Arial" panose="020B0604020202020204" pitchFamily="34" charset="0"/>
              <a:buChar char="•"/>
            </a:pPr>
            <a:r>
              <a:rPr lang="en-GB" dirty="0">
                <a:solidFill>
                  <a:schemeClr val="tx1">
                    <a:lumMod val="85000"/>
                    <a:lumOff val="15000"/>
                  </a:schemeClr>
                </a:solidFill>
              </a:rPr>
              <a:t> These data could be used to inform discussions within the clinical appointment</a:t>
            </a:r>
          </a:p>
          <a:p>
            <a:pPr marL="0" indent="0">
              <a:lnSpc>
                <a:spcPct val="100000"/>
              </a:lnSpc>
              <a:buNone/>
            </a:pPr>
            <a:r>
              <a:rPr lang="en-GB" u="sng" dirty="0">
                <a:solidFill>
                  <a:schemeClr val="tx1">
                    <a:lumMod val="85000"/>
                    <a:lumOff val="15000"/>
                  </a:schemeClr>
                </a:solidFill>
              </a:rPr>
              <a:t>THANK YOU</a:t>
            </a:r>
          </a:p>
          <a:p>
            <a:pPr>
              <a:lnSpc>
                <a:spcPct val="100000"/>
              </a:lnSpc>
              <a:buFont typeface="Arial" panose="020B0604020202020204" pitchFamily="34" charset="0"/>
              <a:buChar char="•"/>
            </a:pPr>
            <a:r>
              <a:rPr lang="en-GB" dirty="0">
                <a:solidFill>
                  <a:schemeClr val="tx1">
                    <a:lumMod val="85000"/>
                    <a:lumOff val="15000"/>
                  </a:schemeClr>
                </a:solidFill>
              </a:rPr>
              <a:t> Thank you to the participants and clinicians who took part in this project</a:t>
            </a:r>
          </a:p>
          <a:p>
            <a:pPr>
              <a:lnSpc>
                <a:spcPct val="100000"/>
              </a:lnSpc>
              <a:buFont typeface="Arial" panose="020B0604020202020204" pitchFamily="34" charset="0"/>
              <a:buChar char="•"/>
            </a:pPr>
            <a:r>
              <a:rPr lang="en-GB" dirty="0">
                <a:solidFill>
                  <a:schemeClr val="tx1">
                    <a:lumMod val="85000"/>
                    <a:lumOff val="15000"/>
                  </a:schemeClr>
                </a:solidFill>
              </a:rPr>
              <a:t> Thank you to the wider research team </a:t>
            </a:r>
          </a:p>
          <a:p>
            <a:pPr>
              <a:lnSpc>
                <a:spcPct val="100000"/>
              </a:lnSpc>
              <a:buFont typeface="Arial" panose="020B0604020202020204" pitchFamily="34" charset="0"/>
              <a:buChar char="•"/>
            </a:pPr>
            <a:r>
              <a:rPr lang="en-GB" dirty="0">
                <a:solidFill>
                  <a:schemeClr val="tx1">
                    <a:lumMod val="85000"/>
                    <a:lumOff val="15000"/>
                  </a:schemeClr>
                </a:solidFill>
              </a:rPr>
              <a:t> </a:t>
            </a:r>
            <a:r>
              <a:rPr lang="en-GB" u="sng" dirty="0">
                <a:solidFill>
                  <a:schemeClr val="tx1">
                    <a:lumMod val="85000"/>
                    <a:lumOff val="15000"/>
                  </a:schemeClr>
                </a:solidFill>
              </a:rPr>
              <a:t>REFERENCES</a:t>
            </a:r>
          </a:p>
          <a:p>
            <a:pPr marL="0" indent="0">
              <a:lnSpc>
                <a:spcPct val="100000"/>
              </a:lnSpc>
              <a:buNone/>
            </a:pPr>
            <a:r>
              <a:rPr lang="en-US" sz="1000" dirty="0"/>
              <a:t>Larson, P. (2014). Liminality. In </a:t>
            </a:r>
            <a:r>
              <a:rPr lang="en-US" sz="1000" i="1" dirty="0"/>
              <a:t>Encyclopedia of Psychology and Religion</a:t>
            </a:r>
            <a:r>
              <a:rPr lang="en-US" sz="1000" dirty="0"/>
              <a:t> (pp. 1032–1033). Springer US. https://doi.org/10.1007/978-1-4614-6086-2_387.</a:t>
            </a:r>
            <a:r>
              <a:rPr lang="en-GB" sz="1000" dirty="0">
                <a:solidFill>
                  <a:schemeClr val="tx1">
                    <a:lumMod val="85000"/>
                    <a:lumOff val="15000"/>
                  </a:schemeClr>
                </a:solidFill>
              </a:rPr>
              <a:t>	             </a:t>
            </a:r>
            <a:r>
              <a:rPr lang="en-GB" sz="1000" dirty="0" err="1">
                <a:solidFill>
                  <a:schemeClr val="tx1">
                    <a:lumMod val="85000"/>
                    <a:lumOff val="15000"/>
                  </a:schemeClr>
                </a:solidFill>
              </a:rPr>
              <a:t>Koutri</a:t>
            </a:r>
            <a:r>
              <a:rPr lang="en-GB" sz="1000" dirty="0">
                <a:solidFill>
                  <a:schemeClr val="tx1">
                    <a:lumMod val="85000"/>
                    <a:lumOff val="15000"/>
                  </a:schemeClr>
                </a:solidFill>
              </a:rPr>
              <a:t>, I., &amp; </a:t>
            </a:r>
            <a:r>
              <a:rPr lang="en-GB" sz="1000" dirty="0" err="1">
                <a:solidFill>
                  <a:schemeClr val="tx1">
                    <a:lumMod val="85000"/>
                    <a:lumOff val="15000"/>
                  </a:schemeClr>
                </a:solidFill>
              </a:rPr>
              <a:t>Avdi</a:t>
            </a:r>
            <a:r>
              <a:rPr lang="en-GB" sz="1000" dirty="0">
                <a:solidFill>
                  <a:schemeClr val="tx1">
                    <a:lumMod val="85000"/>
                    <a:lumOff val="15000"/>
                  </a:schemeClr>
                </a:solidFill>
              </a:rPr>
              <a:t>, E. (2016). The suspended self: Liminality in breast cancer narratives and implications for counselling. </a:t>
            </a:r>
            <a:r>
              <a:rPr lang="en-GB" sz="1000" i="1" dirty="0">
                <a:solidFill>
                  <a:schemeClr val="tx1">
                    <a:lumMod val="85000"/>
                    <a:lumOff val="15000"/>
                  </a:schemeClr>
                </a:solidFill>
              </a:rPr>
              <a:t>The European Journal of Counselling Psychology</a:t>
            </a:r>
            <a:r>
              <a:rPr lang="en-GB" sz="1000" dirty="0">
                <a:solidFill>
                  <a:schemeClr val="tx1">
                    <a:lumMod val="85000"/>
                    <a:lumOff val="15000"/>
                  </a:schemeClr>
                </a:solidFill>
              </a:rPr>
              <a:t>, 5(1), 78–96</a:t>
            </a:r>
            <a:r>
              <a:rPr lang="en-GB" dirty="0">
                <a:solidFill>
                  <a:schemeClr val="tx1">
                    <a:lumMod val="85000"/>
                    <a:lumOff val="15000"/>
                  </a:schemeClr>
                </a:solidFill>
              </a:rPr>
              <a:t>.</a:t>
            </a:r>
          </a:p>
        </p:txBody>
      </p:sp>
      <p:pic>
        <p:nvPicPr>
          <p:cNvPr id="7" name="Recorded Sound">
            <a:hlinkClick r:id="" action="ppaction://media"/>
            <a:extLst>
              <a:ext uri="{FF2B5EF4-FFF2-40B4-BE49-F238E27FC236}">
                <a16:creationId xmlns:a16="http://schemas.microsoft.com/office/drawing/2014/main" id="{C65F64B8-47DB-4421-A462-5D263DFE5B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31133" y="5726666"/>
            <a:ext cx="406400" cy="406400"/>
          </a:xfrm>
          <a:prstGeom prst="rect">
            <a:avLst/>
          </a:prstGeom>
        </p:spPr>
      </p:pic>
    </p:spTree>
    <p:extLst>
      <p:ext uri="{BB962C8B-B14F-4D97-AF65-F5344CB8AC3E}">
        <p14:creationId xmlns:p14="http://schemas.microsoft.com/office/powerpoint/2010/main" val="13120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92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Retrospect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1603</TotalTime>
  <Words>843</Words>
  <Application>Microsoft Office PowerPoint</Application>
  <PresentationFormat>Widescreen</PresentationFormat>
  <Paragraphs>91</Paragraphs>
  <Slides>5</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Georgia Pro Cond Light</vt:lpstr>
      <vt:lpstr>Speak Pro</vt:lpstr>
      <vt:lpstr>Times New Roman</vt:lpstr>
      <vt:lpstr>RetrospectVTI</vt:lpstr>
      <vt:lpstr>The use of reflective diaries to explore the liminal space between clinical encounters in predictive Huntington’s disease clinics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Ballard</dc:creator>
  <cp:lastModifiedBy>Lisa Ballard</cp:lastModifiedBy>
  <cp:revision>34</cp:revision>
  <dcterms:created xsi:type="dcterms:W3CDTF">2021-05-19T10:16:36Z</dcterms:created>
  <dcterms:modified xsi:type="dcterms:W3CDTF">2021-05-20T15:35:51Z</dcterms:modified>
</cp:coreProperties>
</file>