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8" r:id="rId3"/>
    <p:sldId id="277" r:id="rId4"/>
    <p:sldId id="273" r:id="rId5"/>
    <p:sldId id="275" r:id="rId6"/>
    <p:sldId id="274" r:id="rId7"/>
    <p:sldId id="276" r:id="rId8"/>
    <p:sldId id="283" r:id="rId9"/>
    <p:sldId id="279" r:id="rId10"/>
    <p:sldId id="281" r:id="rId11"/>
    <p:sldId id="282" r:id="rId12"/>
    <p:sldId id="280" r:id="rId13"/>
    <p:sldId id="268" r:id="rId14"/>
    <p:sldId id="263"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194">
          <p15:clr>
            <a:srgbClr val="A4A3A4"/>
          </p15:clr>
        </p15:guide>
        <p15:guide id="2" orient="horz" pos="2160">
          <p15:clr>
            <a:srgbClr val="A4A3A4"/>
          </p15:clr>
        </p15:guide>
        <p15:guide id="3" orient="horz" pos="239">
          <p15:clr>
            <a:srgbClr val="A4A3A4"/>
          </p15:clr>
        </p15:guide>
        <p15:guide id="4" orient="horz" pos="3914">
          <p15:clr>
            <a:srgbClr val="A4A3A4"/>
          </p15:clr>
        </p15:guide>
        <p15:guide id="5" orient="horz" pos="1078">
          <p15:clr>
            <a:srgbClr val="A4A3A4"/>
          </p15:clr>
        </p15:guide>
        <p15:guide id="6" orient="horz" pos="693">
          <p15:clr>
            <a:srgbClr val="A4A3A4"/>
          </p15:clr>
        </p15:guide>
        <p15:guide id="7" pos="5556">
          <p15:clr>
            <a:srgbClr val="A4A3A4"/>
          </p15:clr>
        </p15:guide>
        <p15:guide id="8" pos="249">
          <p15:clr>
            <a:srgbClr val="A4A3A4"/>
          </p15:clr>
        </p15:guide>
        <p15:guide id="9"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22B"/>
    <a:srgbClr val="8A857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2" autoAdjust="0"/>
    <p:restoredTop sz="94584" autoAdjust="0"/>
  </p:normalViewPr>
  <p:slideViewPr>
    <p:cSldViewPr>
      <p:cViewPr varScale="1">
        <p:scale>
          <a:sx n="110" d="100"/>
          <a:sy n="110" d="100"/>
        </p:scale>
        <p:origin x="2088" y="102"/>
      </p:cViewPr>
      <p:guideLst>
        <p:guide orient="horz" pos="194"/>
        <p:guide orient="horz" pos="2160"/>
        <p:guide orient="horz" pos="239"/>
        <p:guide orient="horz" pos="3914"/>
        <p:guide orient="horz" pos="1078"/>
        <p:guide orient="horz" pos="693"/>
        <p:guide pos="5556"/>
        <p:guide pos="249"/>
        <p:guide pos="2880"/>
      </p:guideLst>
    </p:cSldViewPr>
  </p:slideViewPr>
  <p:outlineViewPr>
    <p:cViewPr>
      <p:scale>
        <a:sx n="33" d="100"/>
        <a:sy n="33" d="100"/>
      </p:scale>
      <p:origin x="0" y="6408"/>
    </p:cViewPr>
  </p:outlineViewPr>
  <p:notesTextViewPr>
    <p:cViewPr>
      <p:scale>
        <a:sx n="1" d="1"/>
        <a:sy n="1" d="1"/>
      </p:scale>
      <p:origin x="0" y="0"/>
    </p:cViewPr>
  </p:notesTextViewPr>
  <p:notesViewPr>
    <p:cSldViewPr>
      <p:cViewPr varScale="1">
        <p:scale>
          <a:sx n="117" d="100"/>
          <a:sy n="117" d="100"/>
        </p:scale>
        <p:origin x="420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6890E1-32F7-4BB9-BD7D-BAEC8E384EE8}" type="datetime1">
              <a:rPr lang="en-US" altLang="en-US"/>
              <a:pPr/>
              <a:t>11/18/17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D80652-3E7B-4F31-9135-E9386C8A87B3}" type="slidenum">
              <a:rPr lang="en-US" altLang="en-US"/>
              <a:pPr/>
              <a:t>‹#›</a:t>
            </a:fld>
            <a:endParaRPr lang="en-US" altLang="en-US"/>
          </a:p>
        </p:txBody>
      </p:sp>
    </p:spTree>
    <p:extLst>
      <p:ext uri="{BB962C8B-B14F-4D97-AF65-F5344CB8AC3E}">
        <p14:creationId xmlns:p14="http://schemas.microsoft.com/office/powerpoint/2010/main" val="343344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EFDF52-FA57-44AE-B620-D0CF8AD5C17A}" type="slidenum">
              <a:rPr lang="en-GB" altLang="en-US"/>
              <a:pPr/>
              <a:t>‹#›</a:t>
            </a:fld>
            <a:endParaRPr lang="en-GB" altLang="en-US"/>
          </a:p>
        </p:txBody>
      </p:sp>
    </p:spTree>
    <p:extLst>
      <p:ext uri="{BB962C8B-B14F-4D97-AF65-F5344CB8AC3E}">
        <p14:creationId xmlns:p14="http://schemas.microsoft.com/office/powerpoint/2010/main" val="3909292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FDF52-FA57-44AE-B620-D0CF8AD5C17A}" type="slidenum">
              <a:rPr lang="en-GB" altLang="en-US" smtClean="0"/>
              <a:pPr/>
              <a:t>14</a:t>
            </a:fld>
            <a:endParaRPr lang="en-GB" altLang="en-US"/>
          </a:p>
        </p:txBody>
      </p:sp>
    </p:spTree>
    <p:extLst>
      <p:ext uri="{BB962C8B-B14F-4D97-AF65-F5344CB8AC3E}">
        <p14:creationId xmlns:p14="http://schemas.microsoft.com/office/powerpoint/2010/main" val="1312094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95536" y="3645024"/>
            <a:ext cx="8424862" cy="825388"/>
          </a:xfrm>
        </p:spPr>
        <p:txBody>
          <a:bodyPr/>
          <a:lstStyle>
            <a:lvl1pPr>
              <a:defRPr sz="4000" b="1" i="0">
                <a:solidFill>
                  <a:schemeClr val="bg1"/>
                </a:solidFill>
                <a:latin typeface="Arial" charset="0"/>
                <a:ea typeface="Arial" charset="0"/>
                <a:cs typeface="Arial" charset="0"/>
              </a:defRPr>
            </a:lvl1pPr>
          </a:lstStyle>
          <a:p>
            <a:r>
              <a:rPr lang="en-US" dirty="0"/>
              <a:t>Title here</a:t>
            </a:r>
          </a:p>
        </p:txBody>
      </p:sp>
      <p:sp>
        <p:nvSpPr>
          <p:cNvPr id="7" name="Content Placeholder 2"/>
          <p:cNvSpPr>
            <a:spLocks noGrp="1"/>
          </p:cNvSpPr>
          <p:nvPr>
            <p:ph idx="1" hasCustomPrompt="1"/>
          </p:nvPr>
        </p:nvSpPr>
        <p:spPr>
          <a:xfrm>
            <a:off x="401495" y="4470412"/>
            <a:ext cx="8424862" cy="556728"/>
          </a:xfrm>
        </p:spPr>
        <p:txBody>
          <a:bodyPr/>
          <a:lstStyle>
            <a:lvl1pPr marL="0" indent="0">
              <a:buClr>
                <a:srgbClr val="C9122B"/>
              </a:buClr>
              <a:buFont typeface="Lucida Grande"/>
              <a:buNone/>
              <a:defRPr sz="2800">
                <a:solidFill>
                  <a:schemeClr val="bg1"/>
                </a:solidFill>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a:t>Subtitle here</a:t>
            </a:r>
          </a:p>
        </p:txBody>
      </p:sp>
    </p:spTree>
    <p:extLst>
      <p:ext uri="{BB962C8B-B14F-4D97-AF65-F5344CB8AC3E}">
        <p14:creationId xmlns:p14="http://schemas.microsoft.com/office/powerpoint/2010/main" val="150180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71684" y="476672"/>
            <a:ext cx="7199299" cy="974072"/>
          </a:xfrm>
        </p:spPr>
        <p:txBody>
          <a:bodyPr/>
          <a:lstStyle>
            <a:lvl1pPr>
              <a:defRPr>
                <a:solidFill>
                  <a:schemeClr val="tx1"/>
                </a:solidFill>
              </a:defRPr>
            </a:lvl1pPr>
          </a:lstStyle>
          <a:p>
            <a:r>
              <a:rPr lang="en-US" dirty="0"/>
              <a:t>Heading here (Section divider slide)</a:t>
            </a:r>
          </a:p>
        </p:txBody>
      </p:sp>
      <p:sp>
        <p:nvSpPr>
          <p:cNvPr id="13" name="Content Placeholder 2"/>
          <p:cNvSpPr>
            <a:spLocks noGrp="1"/>
          </p:cNvSpPr>
          <p:nvPr>
            <p:ph idx="1" hasCustomPrompt="1"/>
          </p:nvPr>
        </p:nvSpPr>
        <p:spPr>
          <a:xfrm>
            <a:off x="971685" y="1412776"/>
            <a:ext cx="7200800" cy="4464495"/>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a:t>Content or subheading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5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16" y="1340768"/>
            <a:ext cx="8423206" cy="864096"/>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95288" y="2276872"/>
            <a:ext cx="8424862" cy="3960441"/>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9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2276871"/>
            <a:ext cx="4032696"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6016" y="2276871"/>
            <a:ext cx="4104134"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95288" y="1340768"/>
            <a:ext cx="8424862" cy="864096"/>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8294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76872"/>
            <a:ext cx="4419600" cy="3936603"/>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p:cNvSpPr>
            <a:spLocks noGrp="1"/>
          </p:cNvSpPr>
          <p:nvPr>
            <p:ph type="pic" idx="10"/>
          </p:nvPr>
        </p:nvSpPr>
        <p:spPr>
          <a:xfrm>
            <a:off x="5004048" y="2276872"/>
            <a:ext cx="3816102"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1"/>
          <p:cNvSpPr>
            <a:spLocks noGrp="1"/>
          </p:cNvSpPr>
          <p:nvPr>
            <p:ph type="title"/>
          </p:nvPr>
        </p:nvSpPr>
        <p:spPr>
          <a:xfrm>
            <a:off x="395288" y="1340768"/>
            <a:ext cx="8424862" cy="864096"/>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1763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4800600"/>
            <a:ext cx="5624512" cy="566738"/>
          </a:xfrm>
        </p:spPr>
        <p:txBody>
          <a:bodyPr anchor="b"/>
          <a:lstStyle>
            <a:lvl1pPr algn="l">
              <a:defRPr sz="2000" b="1">
                <a:solidFill>
                  <a:srgbClr val="8A857E"/>
                </a:solidFill>
              </a:defRPr>
            </a:lvl1pPr>
          </a:lstStyle>
          <a:p>
            <a:r>
              <a:rPr lang="en-US" dirty="0"/>
              <a:t>Click to edit Master title style</a:t>
            </a:r>
          </a:p>
        </p:txBody>
      </p:sp>
      <p:sp>
        <p:nvSpPr>
          <p:cNvPr id="3" name="Picture Placeholder 2"/>
          <p:cNvSpPr>
            <a:spLocks noGrp="1"/>
          </p:cNvSpPr>
          <p:nvPr>
            <p:ph type="pic" idx="1"/>
          </p:nvPr>
        </p:nvSpPr>
        <p:spPr>
          <a:xfrm>
            <a:off x="395288" y="1340769"/>
            <a:ext cx="5624512"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95288" y="5432450"/>
            <a:ext cx="562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1166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324203"/>
            <a:ext cx="8424862" cy="4985117"/>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693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7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991179"/>
            <a:ext cx="8069263"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533400" y="2602367"/>
            <a:ext cx="8070850" cy="3634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cSld>
  <p:clrMap bg1="lt1" tx1="dk1" bg2="lt2" tx2="dk2" accent1="accent1" accent2="accent2" accent3="accent3" accent4="accent4" accent5="accent5" accent6="accent6" hlink="hlink" folHlink="folHlink"/>
  <p:sldLayoutIdLst>
    <p:sldLayoutId id="2147483670" r:id="rId1"/>
    <p:sldLayoutId id="2147483676" r:id="rId2"/>
    <p:sldLayoutId id="2147483659" r:id="rId3"/>
    <p:sldLayoutId id="2147483660" r:id="rId4"/>
    <p:sldLayoutId id="2147483661" r:id="rId5"/>
    <p:sldLayoutId id="2147483665" r:id="rId6"/>
    <p:sldLayoutId id="2147483677" r:id="rId7"/>
    <p:sldLayoutId id="2147483678" r:id="rId8"/>
  </p:sldLayoutIdLst>
  <p:txStyles>
    <p:titleStyle>
      <a:lvl1pPr algn="l" rtl="0" eaLnBrk="1" fontAlgn="base" hangingPunct="1">
        <a:spcBef>
          <a:spcPct val="0"/>
        </a:spcBef>
        <a:spcAft>
          <a:spcPct val="0"/>
        </a:spcAft>
        <a:defRPr sz="2800" b="1" i="0">
          <a:solidFill>
            <a:schemeClr val="tx1"/>
          </a:solidFill>
          <a:latin typeface="Arial" charset="0"/>
          <a:ea typeface="Arial" charset="0"/>
          <a:cs typeface="Arial" charset="0"/>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p:titleStyle>
    <p:bodyStyle>
      <a:lvl1pPr marL="179388" indent="-179388"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63" indent="-166688"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63" indent="-188913"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8" indent="-173038"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25" indent="-184150"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3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tse-fr.eu/sites/default/files/TSE/documents/doc/wp/2016/wp_tse_740.pdf" TargetMode="External"/><Relationship Id="rId2" Type="http://schemas.openxmlformats.org/officeDocument/2006/relationships/hyperlink" Target="https://www.gov.uk/government/news/independent-review-finds-ipec-reforms-have-improved-access-to-justi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95" y="2962315"/>
            <a:ext cx="8424862" cy="1728192"/>
          </a:xfrm>
        </p:spPr>
        <p:txBody>
          <a:bodyPr/>
          <a:lstStyle/>
          <a:p>
            <a:pPr algn="ctr"/>
            <a:br>
              <a:rPr lang="en-GB" sz="2800" i="1" dirty="0">
                <a:effectLst>
                  <a:outerShdw blurRad="38100" dist="38100" dir="2700000" algn="tl">
                    <a:srgbClr val="000000">
                      <a:alpha val="43137"/>
                    </a:srgbClr>
                  </a:outerShdw>
                </a:effectLst>
              </a:rPr>
            </a:br>
            <a:r>
              <a:rPr lang="en-GB" sz="2800" dirty="0">
                <a:solidFill>
                  <a:srgbClr val="000000"/>
                </a:solidFill>
                <a:latin typeface="Calibri" panose="020F0502020204030204" pitchFamily="34" charset="0"/>
              </a:rPr>
              <a:t>Evalu</a:t>
            </a:r>
            <a:r>
              <a:rPr lang="en-GB" sz="2800" i="0" dirty="0">
                <a:solidFill>
                  <a:srgbClr val="000000"/>
                </a:solidFill>
                <a:effectLst/>
                <a:latin typeface="Calibri" panose="020F0502020204030204" pitchFamily="34" charset="0"/>
              </a:rPr>
              <a:t>ating the Reforms of the Intellectual Property Enterprise Court  </a:t>
            </a:r>
            <a:br>
              <a:rPr lang="en-GB" sz="2800" i="0" dirty="0">
                <a:solidFill>
                  <a:srgbClr val="000000"/>
                </a:solidFill>
                <a:effectLst/>
                <a:latin typeface="Calibri" panose="020F0502020204030204" pitchFamily="34" charset="0"/>
              </a:rPr>
            </a:br>
            <a:r>
              <a:rPr lang="en-GB" sz="2800" i="0" dirty="0">
                <a:solidFill>
                  <a:srgbClr val="000000"/>
                </a:solidFill>
                <a:effectLst/>
                <a:latin typeface="Calibri" panose="020F0502020204030204" pitchFamily="34" charset="0"/>
              </a:rPr>
              <a:t>What Lessons for Online Courts?</a:t>
            </a:r>
            <a:endParaRPr lang="en-GB" sz="28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1494" y="5085184"/>
            <a:ext cx="13140493" cy="1010816"/>
          </a:xfrm>
        </p:spPr>
        <p:txBody>
          <a:bodyPr/>
          <a:lstStyle/>
          <a:p>
            <a:pPr algn="ctr"/>
            <a:r>
              <a:rPr lang="en-US" sz="2400" b="1" i="1" dirty="0">
                <a:effectLst>
                  <a:outerShdw blurRad="38100" dist="38100" dir="2700000" algn="tl">
                    <a:srgbClr val="000000">
                      <a:alpha val="43137"/>
                    </a:srgbClr>
                  </a:outerShdw>
                </a:effectLst>
              </a:rPr>
              <a:t>Dr Luke McDonagh</a:t>
            </a:r>
          </a:p>
          <a:p>
            <a:pPr algn="ctr"/>
            <a:r>
              <a:rPr lang="en-GB" sz="2400" b="1" i="1" dirty="0">
                <a:effectLst>
                  <a:outerShdw blurRad="38100" dist="38100" dir="2700000" algn="tl">
                    <a:srgbClr val="000000">
                      <a:alpha val="43137"/>
                    </a:srgbClr>
                  </a:outerShdw>
                </a:effectLst>
              </a:rPr>
              <a:t>Senior Lecturer</a:t>
            </a:r>
          </a:p>
          <a:p>
            <a:pPr algn="ctr"/>
            <a:r>
              <a:rPr lang="en-GB" sz="2400" b="1" i="1" dirty="0">
                <a:effectLst>
                  <a:outerShdw blurRad="38100" dist="38100" dir="2700000" algn="tl">
                    <a:srgbClr val="000000">
                      <a:alpha val="43137"/>
                    </a:srgbClr>
                  </a:outerShdw>
                </a:effectLst>
              </a:rPr>
              <a:t>City</a:t>
            </a:r>
            <a:r>
              <a:rPr lang="en-US" sz="2400" b="1" i="1" dirty="0">
                <a:effectLst>
                  <a:outerShdw blurRad="38100" dist="38100" dir="2700000" algn="tl">
                    <a:srgbClr val="000000">
                      <a:alpha val="43137"/>
                    </a:srgbClr>
                  </a:outerShdw>
                </a:effectLst>
              </a:rPr>
              <a:t>, University of London</a:t>
            </a:r>
          </a:p>
        </p:txBody>
      </p:sp>
    </p:spTree>
    <p:extLst>
      <p:ext uri="{BB962C8B-B14F-4D97-AF65-F5344CB8AC3E}">
        <p14:creationId xmlns:p14="http://schemas.microsoft.com/office/powerpoint/2010/main" val="14816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effectLst>
                  <a:outerShdw blurRad="38100" dist="38100" dir="2700000" algn="tl">
                    <a:srgbClr val="000000">
                      <a:alpha val="43137"/>
                    </a:srgbClr>
                  </a:outerShdw>
                </a:effectLst>
              </a:rPr>
              <a:t>Looking at Patent Cases 2007-2013</a:t>
            </a:r>
          </a:p>
        </p:txBody>
      </p:sp>
      <p:sp>
        <p:nvSpPr>
          <p:cNvPr id="3" name="Content Placeholder 2"/>
          <p:cNvSpPr>
            <a:spLocks noGrp="1"/>
          </p:cNvSpPr>
          <p:nvPr>
            <p:ph idx="1"/>
          </p:nvPr>
        </p:nvSpPr>
        <p:spPr>
          <a:xfrm>
            <a:off x="971685" y="908720"/>
            <a:ext cx="7200800" cy="4968551"/>
          </a:xfrm>
        </p:spPr>
        <p:txBody>
          <a:bodyPr/>
          <a:lstStyle/>
          <a:p>
            <a:endParaRPr lang="en-GB" sz="1600" dirty="0"/>
          </a:p>
          <a:p>
            <a:endParaRPr lang="en-GB" sz="1600" dirty="0"/>
          </a:p>
          <a:p>
            <a:r>
              <a:rPr lang="en-GB" sz="2000" dirty="0"/>
              <a:t>Our data show that 445 patent cases were filed at the PHC during 2007-2013, whereas a total of 96 patent cases were filed at the IPEC during the same 7-year period. </a:t>
            </a:r>
          </a:p>
          <a:p>
            <a:endParaRPr lang="en-GB" sz="2000" dirty="0"/>
          </a:p>
          <a:p>
            <a:r>
              <a:rPr lang="en-GB" sz="2000" dirty="0"/>
              <a:t>This demonstrates that the majority of patent litigation in the UK’s largest patent jurisdiction – England and Wales – takes place at the PHC rather than at the IPEC, even post-IPEC reforms. </a:t>
            </a:r>
          </a:p>
          <a:p>
            <a:pPr marL="0" indent="0">
              <a:buNone/>
            </a:pPr>
            <a:endParaRPr lang="en-GB" sz="2000" dirty="0"/>
          </a:p>
          <a:p>
            <a:r>
              <a:rPr lang="en-GB" sz="2000" dirty="0"/>
              <a:t>Nonetheless, we also observe that the amount of IPEC patent litigation has increased substantially post-reforms, while over the same period the PHC has not seen fewer cases – quite the opposite, in fact.</a:t>
            </a:r>
          </a:p>
          <a:p>
            <a:endParaRPr lang="en-GB" sz="2000" dirty="0"/>
          </a:p>
          <a:p>
            <a:r>
              <a:rPr lang="en-GB" sz="2000" dirty="0"/>
              <a:t>SMEs are increasingly litigious re: patents</a:t>
            </a:r>
          </a:p>
        </p:txBody>
      </p:sp>
    </p:spTree>
    <p:extLst>
      <p:ext uri="{BB962C8B-B14F-4D97-AF65-F5344CB8AC3E}">
        <p14:creationId xmlns:p14="http://schemas.microsoft.com/office/powerpoint/2010/main" val="58472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Looking at Patent Cases 2007-2013</a:t>
            </a:r>
          </a:p>
        </p:txBody>
      </p:sp>
      <p:sp>
        <p:nvSpPr>
          <p:cNvPr id="3" name="Content Placeholder 2"/>
          <p:cNvSpPr>
            <a:spLocks noGrp="1"/>
          </p:cNvSpPr>
          <p:nvPr>
            <p:ph idx="1"/>
          </p:nvPr>
        </p:nvSpPr>
        <p:spPr>
          <a:xfrm>
            <a:off x="971685" y="1052736"/>
            <a:ext cx="7200800" cy="5256584"/>
          </a:xfrm>
        </p:spPr>
        <p:txBody>
          <a:bodyPr/>
          <a:lstStyle/>
          <a:p>
            <a:r>
              <a:rPr lang="en-GB" sz="1800" dirty="0"/>
              <a:t> Regarding patent-level data, a very large number of PHC patent cases - 372 - concern an EP (often life sciences – 101 EPs, only 7 GBs); while at the IPEC only 47 out of 96 patent cases centre on an EP (and only 3 EPs and 5 GBs are life sciences). </a:t>
            </a:r>
          </a:p>
          <a:p>
            <a:r>
              <a:rPr lang="en-GB" sz="1800" dirty="0"/>
              <a:t>In terms of case-level data, infringement is the most common initial claim at both the PHC and IPEC; but revocation is a frequent claim at the PHC and a frequent counter-claim at both courts. Notably, very few revocation claims are filed at first instance at the IPEC. This might be explained by two things: (</a:t>
            </a:r>
            <a:r>
              <a:rPr lang="en-GB" sz="1800" dirty="0" err="1"/>
              <a:t>i</a:t>
            </a:r>
            <a:r>
              <a:rPr lang="en-GB" sz="1800" dirty="0"/>
              <a:t>) the complexity of many revocation issues; and (ii) the remit of the IPEC, especially its limitations on disclosure, expert evidence and the amount of hearing days. </a:t>
            </a:r>
          </a:p>
          <a:p>
            <a:r>
              <a:rPr lang="en-GB" sz="1800" dirty="0"/>
              <a:t>With respect to litigant-level data, we observe that more SMEs (106) were involved in PHC litigation than were involved in IPEC litigation (41) over the same period, a fact which shows that despite the increasing popularity of the IPEC, a large proportion of litigant SMEs are familiar with the PHC. Nonetheless, the proportion of SMEs involved in cases at the IPEC is much higher than at the PHC.</a:t>
            </a:r>
          </a:p>
          <a:p>
            <a:endParaRPr lang="en-GB" sz="1600" dirty="0"/>
          </a:p>
        </p:txBody>
      </p:sp>
    </p:spTree>
    <p:extLst>
      <p:ext uri="{BB962C8B-B14F-4D97-AF65-F5344CB8AC3E}">
        <p14:creationId xmlns:p14="http://schemas.microsoft.com/office/powerpoint/2010/main" val="161032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effectLst>
                  <a:outerShdw blurRad="38100" dist="38100" dir="2700000" algn="tl">
                    <a:srgbClr val="000000">
                      <a:alpha val="43137"/>
                    </a:srgbClr>
                  </a:outerShdw>
                </a:effectLst>
              </a:rPr>
              <a:t>Brief overview of other IP rights</a:t>
            </a:r>
          </a:p>
        </p:txBody>
      </p:sp>
      <p:sp>
        <p:nvSpPr>
          <p:cNvPr id="3" name="Content Placeholder 2"/>
          <p:cNvSpPr>
            <a:spLocks noGrp="1"/>
          </p:cNvSpPr>
          <p:nvPr>
            <p:ph idx="1"/>
          </p:nvPr>
        </p:nvSpPr>
        <p:spPr/>
        <p:txBody>
          <a:bodyPr/>
          <a:lstStyle/>
          <a:p>
            <a:r>
              <a:rPr lang="en-GB" dirty="0"/>
              <a:t> IPEC - Increase in copyright &amp; design case volumes, but interestingly no comparable increase in TM volumes (though TMs retain status as most litigated IP right at the IPEC (365 cases), followed by copyright (338) and designs (159) cases. </a:t>
            </a:r>
          </a:p>
          <a:p>
            <a:r>
              <a:rPr lang="en-GB" dirty="0"/>
              <a:t> Worth noting that a large number of the copyright cases are PPL/PRS cases filed in bulk and many do not reach a hearing</a:t>
            </a:r>
          </a:p>
          <a:p>
            <a:r>
              <a:rPr lang="en-GB" dirty="0"/>
              <a:t> If we exclude these cases, TMs are the undisputed Kings of IPEC litigation </a:t>
            </a:r>
          </a:p>
          <a:p>
            <a:pPr marL="0" indent="0">
              <a:buNone/>
            </a:pPr>
            <a:r>
              <a:rPr lang="en-GB" dirty="0"/>
              <a:t>                       </a:t>
            </a:r>
            <a:r>
              <a:rPr lang="en-GB" sz="1800" dirty="0"/>
              <a:t>(which will make Marc happy!)</a:t>
            </a:r>
          </a:p>
          <a:p>
            <a:pPr marL="0" indent="0">
              <a:buNone/>
            </a:pPr>
            <a:endParaRPr lang="en-GB" dirty="0"/>
          </a:p>
        </p:txBody>
      </p:sp>
    </p:spTree>
    <p:extLst>
      <p:ext uri="{BB962C8B-B14F-4D97-AF65-F5344CB8AC3E}">
        <p14:creationId xmlns:p14="http://schemas.microsoft.com/office/powerpoint/2010/main" val="110238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effectLst>
                  <a:outerShdw blurRad="38100" dist="38100" dir="2700000" algn="tl">
                    <a:srgbClr val="000000">
                      <a:alpha val="43137"/>
                    </a:srgbClr>
                  </a:outerShdw>
                </a:effectLst>
              </a:rPr>
              <a:t>Conclu</a:t>
            </a:r>
            <a:r>
              <a:rPr lang="en-GB" i="1" dirty="0">
                <a:effectLst>
                  <a:outerShdw blurRad="38100" dist="38100" dir="2700000" algn="tl">
                    <a:srgbClr val="000000">
                      <a:alpha val="43137"/>
                    </a:srgbClr>
                  </a:outerShdw>
                </a:effectLst>
              </a:rPr>
              <a:t>s</a:t>
            </a:r>
            <a:r>
              <a:rPr lang="en-GB" dirty="0">
                <a:effectLst>
                  <a:outerShdw blurRad="38100" dist="38100" dir="2700000" algn="tl">
                    <a:srgbClr val="000000">
                      <a:alpha val="43137"/>
                    </a:srgbClr>
                  </a:outerShdw>
                </a:effectLst>
              </a:rPr>
              <a:t>ion</a:t>
            </a:r>
            <a:r>
              <a:rPr lang="en-GB" i="1" dirty="0">
                <a:effectLst>
                  <a:outerShdw blurRad="38100" dist="38100" dir="2700000" algn="tl">
                    <a:srgbClr val="000000">
                      <a:alpha val="43137"/>
                    </a:srgbClr>
                  </a:outerShdw>
                </a:effectLst>
              </a:rPr>
              <a:t>s – guidance for online courts</a:t>
            </a:r>
          </a:p>
        </p:txBody>
      </p:sp>
      <p:sp>
        <p:nvSpPr>
          <p:cNvPr id="3" name="Content Placeholder 2"/>
          <p:cNvSpPr>
            <a:spLocks noGrp="1"/>
          </p:cNvSpPr>
          <p:nvPr>
            <p:ph idx="1"/>
          </p:nvPr>
        </p:nvSpPr>
        <p:spPr/>
        <p:txBody>
          <a:bodyPr/>
          <a:lstStyle/>
          <a:p>
            <a:pPr>
              <a:buNone/>
            </a:pPr>
            <a:r>
              <a:rPr lang="en-GB" dirty="0"/>
              <a:t> - Key to the success of IPEC MT has been (i) ACM and (ii) the costs cap</a:t>
            </a:r>
          </a:p>
          <a:p>
            <a:pPr>
              <a:buNone/>
            </a:pPr>
            <a:r>
              <a:rPr lang="en-GB" dirty="0"/>
              <a:t> - In other words, there was significant demand for a venue that would deal with disputes speedily and at low cost</a:t>
            </a:r>
          </a:p>
          <a:p>
            <a:pPr>
              <a:buNone/>
            </a:pPr>
            <a:r>
              <a:rPr lang="en-GB" dirty="0"/>
              <a:t> - Can low cost online courts replicate the type of hands-on ACM that a judge in a court room, with all parties present can?</a:t>
            </a:r>
          </a:p>
          <a:p>
            <a:pPr>
              <a:buNone/>
            </a:pPr>
            <a:r>
              <a:rPr lang="en-GB" dirty="0"/>
              <a:t> - Given the existence of the even more low cost SCT, are there really many more straightforward IP cases that demand a new venue online?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5536" y="332656"/>
            <a:ext cx="2304256" cy="3438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a:lstStyle>
          <a:p>
            <a:r>
              <a:rPr lang="en-US" sz="1200" b="0" dirty="0">
                <a:solidFill>
                  <a:schemeClr val="bg1"/>
                </a:solidFill>
                <a:latin typeface="+mn-lt"/>
              </a:rPr>
              <a:t>The City Law School</a:t>
            </a:r>
          </a:p>
          <a:p>
            <a:r>
              <a:rPr lang="en-US" sz="1200" b="0" dirty="0">
                <a:solidFill>
                  <a:schemeClr val="bg1"/>
                </a:solidFill>
                <a:latin typeface="+mn-lt"/>
              </a:rPr>
              <a:t>Northampton Square Campus</a:t>
            </a:r>
          </a:p>
          <a:p>
            <a:r>
              <a:rPr lang="en-US" sz="1200" b="0" dirty="0">
                <a:solidFill>
                  <a:schemeClr val="bg1"/>
                </a:solidFill>
                <a:latin typeface="+mn-lt"/>
              </a:rPr>
              <a:t>City University London</a:t>
            </a:r>
          </a:p>
          <a:p>
            <a:r>
              <a:rPr lang="en-US" sz="1200" b="0" dirty="0">
                <a:solidFill>
                  <a:schemeClr val="bg1"/>
                </a:solidFill>
                <a:latin typeface="+mn-lt"/>
              </a:rPr>
              <a:t>Northampton Square</a:t>
            </a:r>
          </a:p>
          <a:p>
            <a:r>
              <a:rPr lang="en-US" sz="1200" b="0">
                <a:solidFill>
                  <a:schemeClr val="bg1"/>
                </a:solidFill>
                <a:latin typeface="+mn-lt"/>
              </a:rPr>
              <a:t>London </a:t>
            </a:r>
          </a:p>
          <a:p>
            <a:r>
              <a:rPr lang="en-US" sz="1200" b="0">
                <a:solidFill>
                  <a:schemeClr val="bg1"/>
                </a:solidFill>
                <a:latin typeface="+mn-lt"/>
              </a:rPr>
              <a:t>EC1V </a:t>
            </a:r>
            <a:r>
              <a:rPr lang="en-US" sz="1200" b="0" dirty="0">
                <a:solidFill>
                  <a:schemeClr val="bg1"/>
                </a:solidFill>
                <a:latin typeface="+mn-lt"/>
              </a:rPr>
              <a:t>0HB</a:t>
            </a:r>
          </a:p>
          <a:p>
            <a:pPr rtl="0"/>
            <a:endParaRPr lang="en-GB" sz="1200" b="0" i="0" u="none" strike="noStrike" kern="1200" baseline="0" dirty="0">
              <a:solidFill>
                <a:schemeClr val="bg1"/>
              </a:solidFill>
              <a:latin typeface="+mn-lt"/>
            </a:endParaRPr>
          </a:p>
          <a:p>
            <a:r>
              <a:rPr lang="en-GB" sz="1200" b="0" i="0" u="none" strike="noStrike" kern="1200" baseline="0" dirty="0">
                <a:solidFill>
                  <a:schemeClr val="bg1"/>
                </a:solidFill>
                <a:latin typeface="+mn-lt"/>
              </a:rPr>
              <a:t>T: +44 (0)20 7040 </a:t>
            </a:r>
            <a:r>
              <a:rPr lang="en-GB" sz="1200" b="0" dirty="0">
                <a:solidFill>
                  <a:schemeClr val="bg1"/>
                </a:solidFill>
                <a:latin typeface="+mn-lt"/>
              </a:rPr>
              <a:t>3309</a:t>
            </a:r>
          </a:p>
          <a:p>
            <a:r>
              <a:rPr lang="en-GB" sz="1200" b="0" i="0" u="none" strike="noStrike" kern="1200" baseline="0" dirty="0">
                <a:solidFill>
                  <a:schemeClr val="bg1"/>
                </a:solidFill>
                <a:latin typeface="+mn-lt"/>
              </a:rPr>
              <a:t>E:</a:t>
            </a:r>
            <a:r>
              <a:rPr lang="en-GB" sz="1200" b="0" i="0" u="none" strike="noStrike" kern="1200" dirty="0">
                <a:solidFill>
                  <a:schemeClr val="bg1"/>
                </a:solidFill>
                <a:latin typeface="+mn-lt"/>
              </a:rPr>
              <a:t> </a:t>
            </a:r>
            <a:r>
              <a:rPr lang="en-GB" sz="1200" b="0" i="0" u="none" strike="noStrike" kern="1200" dirty="0" err="1">
                <a:solidFill>
                  <a:schemeClr val="bg1"/>
                </a:solidFill>
                <a:latin typeface="+mn-lt"/>
              </a:rPr>
              <a:t>law@city.ac.uk</a:t>
            </a:r>
            <a:endParaRPr lang="en-GB" sz="1200" b="0" i="0" u="none" strike="noStrike" kern="1200" dirty="0">
              <a:solidFill>
                <a:schemeClr val="bg1"/>
              </a:solidFill>
              <a:latin typeface="+mn-lt"/>
            </a:endParaRPr>
          </a:p>
          <a:p>
            <a:endParaRPr lang="en-GB" sz="1200" b="0" dirty="0">
              <a:solidFill>
                <a:schemeClr val="bg1"/>
              </a:solidFill>
              <a:latin typeface="+mn-lt"/>
            </a:endParaRPr>
          </a:p>
          <a:p>
            <a:r>
              <a:rPr lang="en-GB" sz="1200" b="0" dirty="0">
                <a:solidFill>
                  <a:schemeClr val="bg1"/>
                </a:solidFill>
                <a:latin typeface="+mn-lt"/>
              </a:rPr>
              <a:t>The City Law School</a:t>
            </a:r>
          </a:p>
          <a:p>
            <a:r>
              <a:rPr lang="en-GB" sz="1200" b="0" dirty="0" err="1">
                <a:solidFill>
                  <a:schemeClr val="bg1"/>
                </a:solidFill>
                <a:latin typeface="+mn-lt"/>
              </a:rPr>
              <a:t>Gray's</a:t>
            </a:r>
            <a:r>
              <a:rPr lang="en-GB" sz="1200" b="0" dirty="0">
                <a:solidFill>
                  <a:schemeClr val="bg1"/>
                </a:solidFill>
                <a:latin typeface="+mn-lt"/>
              </a:rPr>
              <a:t> Inn Campus</a:t>
            </a:r>
            <a:br>
              <a:rPr lang="en-GB" sz="1200" b="0" dirty="0">
                <a:solidFill>
                  <a:schemeClr val="bg1"/>
                </a:solidFill>
                <a:latin typeface="+mn-lt"/>
              </a:rPr>
            </a:br>
            <a:r>
              <a:rPr lang="en-GB" sz="1200" b="0" dirty="0">
                <a:solidFill>
                  <a:schemeClr val="bg1"/>
                </a:solidFill>
                <a:latin typeface="+mn-lt"/>
              </a:rPr>
              <a:t>4 </a:t>
            </a:r>
            <a:r>
              <a:rPr lang="en-GB" sz="1200" b="0" dirty="0" err="1">
                <a:solidFill>
                  <a:schemeClr val="bg1"/>
                </a:solidFill>
                <a:latin typeface="+mn-lt"/>
              </a:rPr>
              <a:t>Gray's</a:t>
            </a:r>
            <a:r>
              <a:rPr lang="en-GB" sz="1200" b="0" dirty="0">
                <a:solidFill>
                  <a:schemeClr val="bg1"/>
                </a:solidFill>
                <a:latin typeface="+mn-lt"/>
              </a:rPr>
              <a:t> Inn Place</a:t>
            </a:r>
          </a:p>
          <a:p>
            <a:r>
              <a:rPr lang="en-GB" sz="1200" b="0" dirty="0" err="1">
                <a:solidFill>
                  <a:schemeClr val="bg1"/>
                </a:solidFill>
                <a:latin typeface="+mn-lt"/>
              </a:rPr>
              <a:t>Gray's</a:t>
            </a:r>
            <a:r>
              <a:rPr lang="en-GB" sz="1200" b="0" dirty="0">
                <a:solidFill>
                  <a:schemeClr val="bg1"/>
                </a:solidFill>
                <a:latin typeface="+mn-lt"/>
              </a:rPr>
              <a:t> Inn </a:t>
            </a:r>
          </a:p>
          <a:p>
            <a:r>
              <a:rPr lang="en-GB" sz="1200" b="0" dirty="0">
                <a:solidFill>
                  <a:schemeClr val="bg1"/>
                </a:solidFill>
                <a:latin typeface="+mn-lt"/>
              </a:rPr>
              <a:t>London</a:t>
            </a:r>
            <a:br>
              <a:rPr lang="en-GB" sz="1200" b="0" dirty="0">
                <a:solidFill>
                  <a:schemeClr val="bg1"/>
                </a:solidFill>
                <a:latin typeface="+mn-lt"/>
              </a:rPr>
            </a:br>
            <a:r>
              <a:rPr lang="en-GB" sz="1200" b="0" dirty="0">
                <a:solidFill>
                  <a:schemeClr val="bg1"/>
                </a:solidFill>
                <a:latin typeface="+mn-lt"/>
              </a:rPr>
              <a:t>WC1R 5DX</a:t>
            </a:r>
          </a:p>
          <a:p>
            <a:endParaRPr lang="en-GB" sz="1200" b="0" dirty="0">
              <a:solidFill>
                <a:schemeClr val="bg1"/>
              </a:solidFill>
              <a:latin typeface="+mn-lt"/>
            </a:endParaRPr>
          </a:p>
          <a:p>
            <a:r>
              <a:rPr lang="en-GB" sz="1200" b="0" dirty="0">
                <a:solidFill>
                  <a:schemeClr val="bg1"/>
                </a:solidFill>
                <a:latin typeface="+mn-lt"/>
              </a:rPr>
              <a:t>T: +44 (0)20 7040 5787</a:t>
            </a:r>
          </a:p>
          <a:p>
            <a:r>
              <a:rPr lang="en-GB" sz="1200" b="0" dirty="0">
                <a:solidFill>
                  <a:schemeClr val="bg1"/>
                </a:solidFill>
                <a:latin typeface="+mn-lt"/>
              </a:rPr>
              <a:t>E: </a:t>
            </a:r>
            <a:r>
              <a:rPr lang="en-GB" sz="1200" b="0" dirty="0" err="1">
                <a:solidFill>
                  <a:schemeClr val="bg1"/>
                </a:solidFill>
                <a:latin typeface="+mn-lt"/>
              </a:rPr>
              <a:t>law@city.ac.uk</a:t>
            </a:r>
            <a:endParaRPr lang="en-GB" sz="1200" b="0" dirty="0">
              <a:solidFill>
                <a:schemeClr val="bg1"/>
              </a:solidFill>
              <a:latin typeface="+mn-lt"/>
            </a:endParaRPr>
          </a:p>
          <a:p>
            <a:endParaRPr lang="en-GB" sz="1200" b="0" dirty="0"/>
          </a:p>
          <a:p>
            <a:endParaRPr lang="en-GB" sz="1200" b="0" i="0" u="none" strike="noStrike" kern="1200" dirty="0">
              <a:solidFill>
                <a:schemeClr val="bg1"/>
              </a:solidFill>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31320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t>
            </a:r>
            <a:r>
              <a:rPr lang="en-GB" dirty="0">
                <a:effectLst>
                  <a:outerShdw blurRad="38100" dist="38100" dir="2700000" algn="tl">
                    <a:srgbClr val="000000">
                      <a:alpha val="43137"/>
                    </a:srgbClr>
                  </a:outerShdw>
                </a:effectLst>
              </a:rPr>
              <a:t>Overview </a:t>
            </a:r>
          </a:p>
        </p:txBody>
      </p:sp>
      <p:sp>
        <p:nvSpPr>
          <p:cNvPr id="3" name="Content Placeholder 2"/>
          <p:cNvSpPr>
            <a:spLocks noGrp="1"/>
          </p:cNvSpPr>
          <p:nvPr>
            <p:ph idx="1"/>
          </p:nvPr>
        </p:nvSpPr>
        <p:spPr>
          <a:xfrm>
            <a:off x="827584" y="1196752"/>
            <a:ext cx="7200800" cy="4464495"/>
          </a:xfrm>
        </p:spPr>
        <p:txBody>
          <a:bodyPr/>
          <a:lstStyle/>
          <a:p>
            <a:r>
              <a:rPr lang="en-GB" dirty="0"/>
              <a:t>Empirical insights into the reforms of the PCC-IPEC &amp; examining the impact on litigation volumes at the IPEC and High Court (HC)/Patents Court (PHC) (2010-2013)</a:t>
            </a:r>
          </a:p>
          <a:p>
            <a:r>
              <a:rPr lang="en-GB" dirty="0"/>
              <a:t>Report (2015): </a:t>
            </a:r>
            <a:r>
              <a:rPr lang="en-GB" dirty="0">
                <a:hlinkClick r:id="rId2"/>
              </a:rPr>
              <a:t>https://www.gov.uk/government/news/independent-review-finds-ipec-reforms-have-improved-access-to-justice</a:t>
            </a:r>
            <a:r>
              <a:rPr lang="en-GB" dirty="0"/>
              <a:t> </a:t>
            </a:r>
          </a:p>
          <a:p>
            <a:r>
              <a:rPr lang="en-GB" dirty="0"/>
              <a:t>Working paper (2016): </a:t>
            </a:r>
            <a:r>
              <a:rPr lang="en-GB" dirty="0">
                <a:hlinkClick r:id="rId3"/>
              </a:rPr>
              <a:t>http://www.tse-fr.eu/sites/default/files/TSE/documents/doc/wp/2016/</a:t>
            </a:r>
            <a:r>
              <a:rPr lang="en-GB" dirty="0" err="1">
                <a:hlinkClick r:id="rId3"/>
              </a:rPr>
              <a:t>wp_tse_740.pdf</a:t>
            </a:r>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0005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559423" cy="864096"/>
          </a:xfrm>
        </p:spPr>
        <p:txBody>
          <a:bodyPr/>
          <a:lstStyle/>
          <a:p>
            <a:r>
              <a:rPr lang="en-GB" dirty="0">
                <a:effectLst>
                  <a:outerShdw blurRad="38100" dist="38100" dir="2700000" algn="tl">
                    <a:srgbClr val="000000">
                      <a:alpha val="43137"/>
                    </a:srgbClr>
                  </a:outerShdw>
                </a:effectLst>
              </a:rPr>
              <a:t>Pre-2010 - dissatisfaction with the PCC</a:t>
            </a:r>
          </a:p>
        </p:txBody>
      </p:sp>
      <p:sp>
        <p:nvSpPr>
          <p:cNvPr id="3" name="Content Placeholder 2"/>
          <p:cNvSpPr>
            <a:spLocks noGrp="1"/>
          </p:cNvSpPr>
          <p:nvPr>
            <p:ph idx="1"/>
          </p:nvPr>
        </p:nvSpPr>
        <p:spPr>
          <a:xfrm>
            <a:off x="755576" y="836712"/>
            <a:ext cx="7416909" cy="5328592"/>
          </a:xfrm>
        </p:spPr>
        <p:txBody>
          <a:bodyPr/>
          <a:lstStyle/>
          <a:p>
            <a:r>
              <a:rPr lang="en-GB" sz="1600" b="1" dirty="0"/>
              <a:t>PCC had a number of major procedural shortcomings which affected its ability to hear low value claims:</a:t>
            </a:r>
          </a:p>
          <a:p>
            <a:pPr marL="0" indent="0">
              <a:buNone/>
            </a:pPr>
            <a:endParaRPr lang="en-GB" sz="1600" b="1" dirty="0"/>
          </a:p>
          <a:p>
            <a:pPr marL="0" indent="0">
              <a:buNone/>
            </a:pPr>
            <a:r>
              <a:rPr lang="en-GB" sz="1600" dirty="0"/>
              <a:t>1. PCC lacked any mechanisms for controlling what parties filed in a case or for keeping cases moving</a:t>
            </a:r>
          </a:p>
          <a:p>
            <a:pPr marL="0" indent="0">
              <a:buNone/>
            </a:pPr>
            <a:r>
              <a:rPr lang="en-GB" sz="1600" dirty="0"/>
              <a:t>2. PCC lacked the ability to place limits on the value of a case brought before it.</a:t>
            </a:r>
          </a:p>
          <a:p>
            <a:pPr marL="0" indent="0">
              <a:buNone/>
            </a:pPr>
            <a:r>
              <a:rPr lang="en-GB" sz="1600" dirty="0"/>
              <a:t>3. From 1999 onwards, the Civil Procedure Rules (CPR) applied equally to the PCC and the HC/PHC, though patent attorneys retained the ability to conduct litigation at the PCC (the County Court procedures that had been used by the PCC up to 1999 were abolished).</a:t>
            </a:r>
          </a:p>
          <a:p>
            <a:endParaRPr lang="en-GB" sz="1600" dirty="0"/>
          </a:p>
          <a:p>
            <a:r>
              <a:rPr lang="en-GB" sz="1600" dirty="0"/>
              <a:t>The cumulative effect of these three shortcomings was that litigation could be undertaken at the PCC and the HC/PHC with the same procedures and the same price - a situation that blurred the lines between the types of cases heard at the PCC and the HC/PHC, and which did little to encourage SMEs to enforce their IP rights at the court.</a:t>
            </a:r>
          </a:p>
          <a:p>
            <a:r>
              <a:rPr lang="en-GB" sz="1600" dirty="0"/>
              <a:t>Moreover, the PCC was split between ‘special’ and ’ordinary’ jurisdictions – an awkward status which among other things restricted to some extent the types of remedies that were available in certain cases, such as asset freezing orders and orders for search and seizure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84" y="260648"/>
            <a:ext cx="7199299" cy="792088"/>
          </a:xfrm>
        </p:spPr>
        <p:txBody>
          <a:bodyPr/>
          <a:lstStyle/>
          <a:p>
            <a:pPr algn="ctr"/>
            <a:r>
              <a:rPr lang="en-GB" dirty="0">
                <a:effectLst>
                  <a:outerShdw blurRad="38100" dist="38100" dir="2700000" algn="tl">
                    <a:srgbClr val="000000">
                      <a:alpha val="43137"/>
                    </a:srgbClr>
                  </a:outerShdw>
                </a:effectLst>
              </a:rPr>
              <a:t>The Reforms to the PCC-IPEC</a:t>
            </a:r>
          </a:p>
        </p:txBody>
      </p:sp>
      <p:sp>
        <p:nvSpPr>
          <p:cNvPr id="3" name="Content Placeholder 2"/>
          <p:cNvSpPr>
            <a:spLocks noGrp="1"/>
          </p:cNvSpPr>
          <p:nvPr>
            <p:ph idx="1"/>
          </p:nvPr>
        </p:nvSpPr>
        <p:spPr>
          <a:xfrm>
            <a:off x="971685" y="1052736"/>
            <a:ext cx="7200800" cy="4824535"/>
          </a:xfrm>
        </p:spPr>
        <p:txBody>
          <a:bodyPr/>
          <a:lstStyle/>
          <a:p>
            <a:pPr marL="0" indent="0">
              <a:buNone/>
            </a:pPr>
            <a:r>
              <a:rPr lang="en-GB" b="1" dirty="0"/>
              <a:t>1. October 2010 </a:t>
            </a:r>
            <a:r>
              <a:rPr lang="en-GB" dirty="0"/>
              <a:t>– </a:t>
            </a:r>
            <a:r>
              <a:rPr lang="en-GB" i="1" dirty="0"/>
              <a:t>Procedures and Costs cap:</a:t>
            </a:r>
          </a:p>
          <a:p>
            <a:pPr marL="0" indent="0">
              <a:buNone/>
            </a:pPr>
            <a:r>
              <a:rPr lang="en-GB" dirty="0"/>
              <a:t>Procedural changes – the most crucial of these are the introduction of active case management (ACM), early identification of the issues by the judge, and a limit on the time to be taken at trial; </a:t>
            </a:r>
          </a:p>
          <a:p>
            <a:pPr marL="0" indent="0">
              <a:buNone/>
            </a:pPr>
            <a:r>
              <a:rPr lang="en-GB" dirty="0"/>
              <a:t>Introduction of a recoverable costs scale with a total cap of £50,000 (with an additional cap of £25,000 relating to hearings concerning damages). </a:t>
            </a:r>
          </a:p>
          <a:p>
            <a:pPr marL="0" indent="0">
              <a:buNone/>
            </a:pPr>
            <a:endParaRPr lang="en-GB" dirty="0"/>
          </a:p>
          <a:p>
            <a:pPr marL="0" indent="0">
              <a:buNone/>
            </a:pPr>
            <a:r>
              <a:rPr lang="en-GB" b="1" dirty="0"/>
              <a:t>2. June-October 2011 </a:t>
            </a:r>
            <a:r>
              <a:rPr lang="en-GB" dirty="0"/>
              <a:t>– </a:t>
            </a:r>
            <a:r>
              <a:rPr lang="en-GB" i="1" dirty="0"/>
              <a:t>Damages cap</a:t>
            </a:r>
            <a:r>
              <a:rPr lang="en-GB" dirty="0"/>
              <a:t>: </a:t>
            </a:r>
          </a:p>
          <a:p>
            <a:pPr marL="0" indent="0">
              <a:buNone/>
            </a:pPr>
            <a:r>
              <a:rPr lang="en-GB" dirty="0"/>
              <a:t>June 2011: £500,000 damages (and accounts of profits) cap applied to patents and designs </a:t>
            </a:r>
          </a:p>
          <a:p>
            <a:pPr marL="0" indent="0">
              <a:buNone/>
            </a:pPr>
            <a:r>
              <a:rPr lang="en-GB" dirty="0"/>
              <a:t>October 2011: £500,000 damages cap extended to all IP claims.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86" y="0"/>
            <a:ext cx="7199299" cy="620688"/>
          </a:xfrm>
        </p:spPr>
        <p:txBody>
          <a:bodyPr/>
          <a:lstStyle/>
          <a:p>
            <a:pPr algn="ctr"/>
            <a:r>
              <a:rPr lang="en-GB" dirty="0">
                <a:effectLst>
                  <a:outerShdw blurRad="38100" dist="38100" dir="2700000" algn="tl">
                    <a:srgbClr val="000000">
                      <a:alpha val="43137"/>
                    </a:srgbClr>
                  </a:outerShdw>
                </a:effectLst>
              </a:rPr>
              <a:t>The Reforms of the PCC-IPEC</a:t>
            </a:r>
          </a:p>
        </p:txBody>
      </p:sp>
      <p:sp>
        <p:nvSpPr>
          <p:cNvPr id="3" name="Content Placeholder 2"/>
          <p:cNvSpPr>
            <a:spLocks noGrp="1"/>
          </p:cNvSpPr>
          <p:nvPr>
            <p:ph idx="1"/>
          </p:nvPr>
        </p:nvSpPr>
        <p:spPr>
          <a:xfrm>
            <a:off x="683568" y="692696"/>
            <a:ext cx="7488917" cy="5400600"/>
          </a:xfrm>
        </p:spPr>
        <p:txBody>
          <a:bodyPr/>
          <a:lstStyle/>
          <a:p>
            <a:pPr marL="0" indent="0">
              <a:buNone/>
            </a:pPr>
            <a:r>
              <a:rPr lang="en-GB" sz="1800" b="1" dirty="0"/>
              <a:t>3.	 October 2012–April 2013 – </a:t>
            </a:r>
            <a:r>
              <a:rPr lang="en-GB" sz="1800" i="1" dirty="0"/>
              <a:t>Introduction of Small Claims Track and implementation of Jackson Review costs changes</a:t>
            </a:r>
          </a:p>
          <a:p>
            <a:endParaRPr lang="en-GB" sz="1800" dirty="0"/>
          </a:p>
          <a:p>
            <a:pPr>
              <a:buNone/>
            </a:pPr>
            <a:r>
              <a:rPr lang="en-GB" sz="1800" dirty="0"/>
              <a:t>In October 2012 the Small Claims Track (SCT) is set up - under CPR part 63.27 the SCT can hear copyright, trade marks and passing off, databases, breach of confidence, and unregistered designs matters – (but not cases concerning patents, registered designs and plant variety rights).</a:t>
            </a:r>
          </a:p>
          <a:p>
            <a:pPr>
              <a:buNone/>
            </a:pPr>
            <a:endParaRPr lang="en-GB" sz="1800" dirty="0"/>
          </a:p>
          <a:p>
            <a:pPr>
              <a:buNone/>
            </a:pPr>
            <a:r>
              <a:rPr lang="en-GB" sz="1800" dirty="0"/>
              <a:t>The SCT consists of informal hearings heard by a District Court judge without need for legal representation. Although final injunctions and damages the can be awarded, interim injunctions are not available on the SCT. Decisions of the SCT may be appealed to the judge at the IPEC main track (MT). SCT claims were limited to a value of £5,000; SCT Costs recovery – as with all small claims track matters – is set at a level of £260. </a:t>
            </a:r>
          </a:p>
          <a:p>
            <a:pPr>
              <a:buNone/>
            </a:pPr>
            <a:r>
              <a:rPr lang="en-GB" sz="1800" dirty="0"/>
              <a:t>In April 2013, the SCT Claims limit was raised to a value of £10,000.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effectLst>
                  <a:outerShdw blurRad="38100" dist="38100" dir="2700000" algn="tl">
                    <a:srgbClr val="000000">
                      <a:alpha val="43137"/>
                    </a:srgbClr>
                  </a:outerShdw>
                </a:effectLst>
              </a:rPr>
              <a:t>The Reforms of the PCC-IPEC</a:t>
            </a:r>
          </a:p>
        </p:txBody>
      </p:sp>
      <p:sp>
        <p:nvSpPr>
          <p:cNvPr id="3" name="Content Placeholder 2"/>
          <p:cNvSpPr>
            <a:spLocks noGrp="1"/>
          </p:cNvSpPr>
          <p:nvPr>
            <p:ph idx="1"/>
          </p:nvPr>
        </p:nvSpPr>
        <p:spPr>
          <a:xfrm>
            <a:off x="611560" y="1052736"/>
            <a:ext cx="7560925" cy="4824535"/>
          </a:xfrm>
        </p:spPr>
        <p:txBody>
          <a:bodyPr/>
          <a:lstStyle/>
          <a:p>
            <a:pPr>
              <a:buNone/>
            </a:pPr>
            <a:r>
              <a:rPr lang="en-GB" sz="1600" dirty="0"/>
              <a:t> </a:t>
            </a:r>
            <a:r>
              <a:rPr lang="en-GB" sz="1600" b="1" dirty="0"/>
              <a:t>4. April 2013 - </a:t>
            </a:r>
            <a:r>
              <a:rPr lang="en-GB" sz="1600" i="1" dirty="0"/>
              <a:t>Coming into force of the general civil litigation reforms (in most cases applicable to both IPEC and HC/PHC) arising from the Jackson Review. </a:t>
            </a:r>
          </a:p>
          <a:p>
            <a:endParaRPr lang="en-GB" sz="1600" dirty="0"/>
          </a:p>
          <a:p>
            <a:r>
              <a:rPr lang="en-GB" sz="1600" dirty="0"/>
              <a:t>Under the new rules judges are to apply stricter case management rules – with a focus on litigant compliance with court directions and orders, such as under CPR 3.1(8) – and a new proportionality test in the assessment of costs and in the HC/PHC new costs management and budgeting procedures for cases with claims valued at less than £2million (CPR 3.12-3.18, PD 3E and CPR 31.5). </a:t>
            </a:r>
          </a:p>
          <a:p>
            <a:r>
              <a:rPr lang="en-GB" sz="1600" dirty="0"/>
              <a:t>There are also changes to costs arrangements between clients and legal representatives – successful parties who have ‘Conditional Fee Agreements’ (CFAs) or ‘after-the event’ (ATE) litigation insurance in place can no longer claim the CFA ‘success fee’ and ATE premium as part of costs recovery from the other side; instead damages-based agreements (DBAs) are permitted in contentious litigation. In addition, CPR Part 36 (offers to settle) is reformed to include new sanctions aimed at encouraging early settlement of disputes.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84" y="260648"/>
            <a:ext cx="7199299" cy="1190096"/>
          </a:xfrm>
        </p:spPr>
        <p:txBody>
          <a:bodyPr/>
          <a:lstStyle/>
          <a:p>
            <a:pPr algn="ctr"/>
            <a:r>
              <a:rPr lang="en-GB" dirty="0">
                <a:effectLst>
                  <a:outerShdw blurRad="38100" dist="38100" dir="2700000" algn="tl">
                    <a:srgbClr val="000000">
                      <a:alpha val="43137"/>
                    </a:srgbClr>
                  </a:outerShdw>
                </a:effectLst>
              </a:rPr>
              <a:t>The Reforms of the PCC-IPEC</a:t>
            </a:r>
          </a:p>
        </p:txBody>
      </p:sp>
      <p:sp>
        <p:nvSpPr>
          <p:cNvPr id="3" name="Content Placeholder 2"/>
          <p:cNvSpPr>
            <a:spLocks noGrp="1"/>
          </p:cNvSpPr>
          <p:nvPr>
            <p:ph idx="1"/>
          </p:nvPr>
        </p:nvSpPr>
        <p:spPr>
          <a:xfrm>
            <a:off x="971685" y="1196752"/>
            <a:ext cx="7200800" cy="4680519"/>
          </a:xfrm>
        </p:spPr>
        <p:txBody>
          <a:bodyPr/>
          <a:lstStyle/>
          <a:p>
            <a:pPr marL="0" indent="0">
              <a:buNone/>
            </a:pPr>
            <a:r>
              <a:rPr lang="en-GB" sz="1800" b="1" dirty="0"/>
              <a:t>5.	 October 2013: </a:t>
            </a:r>
            <a:r>
              <a:rPr lang="en-GB" sz="1800" i="1" dirty="0"/>
              <a:t>IPEC comes into being</a:t>
            </a:r>
          </a:p>
          <a:p>
            <a:pPr>
              <a:buNone/>
            </a:pPr>
            <a:endParaRPr lang="en-GB" sz="1800" i="1" dirty="0"/>
          </a:p>
          <a:p>
            <a:pPr>
              <a:buNone/>
            </a:pPr>
            <a:r>
              <a:rPr lang="en-GB" sz="1800" dirty="0"/>
              <a:t>The Intellectual Property Enterprise court (IPEC) takes over the jurisdiction of the PCC. The IPEC’s jurisdiction as a specialist court operating within the Chancery Division of the High Court of England and Wales means that it is now equal to that of the HC/PHC in virtually all IP matters. </a:t>
            </a:r>
          </a:p>
          <a:p>
            <a:pPr>
              <a:buNone/>
            </a:pPr>
            <a:r>
              <a:rPr lang="en-GB" sz="1800" dirty="0"/>
              <a:t>Thus, in accordance with CPR part 63 and Practice Direction (PD) 63 the IPEC can hear cases concerning patents, designs (registered/unregistered, UK/Community), trade marks (UK/Community), passing off, copyright, database right, other rights conferred by the Copyright, Designs and Patents Act 1988 and actions for breach of confidence. </a:t>
            </a:r>
          </a:p>
          <a:p>
            <a:pPr>
              <a:buNone/>
            </a:pPr>
            <a:endParaRPr lang="en-GB" sz="1800" dirty="0"/>
          </a:p>
          <a:p>
            <a:pPr>
              <a:buNone/>
            </a:pPr>
            <a:r>
              <a:rPr lang="en-GB" sz="1800" dirty="0"/>
              <a:t>From 1 October, existing PCC cases became IPEC cases. For cases filed after 1 October 2013, the costs cap is exclusive of court fees, court order enforcement costs and wasted costs.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effectLst>
                  <a:outerShdw blurRad="38100" dist="38100" dir="2700000" algn="tl">
                    <a:srgbClr val="000000">
                      <a:alpha val="43137"/>
                    </a:srgbClr>
                  </a:outerShdw>
                </a:effectLst>
              </a:rPr>
              <a:t>Empirical (qualitative data)</a:t>
            </a:r>
          </a:p>
        </p:txBody>
      </p:sp>
      <p:sp>
        <p:nvSpPr>
          <p:cNvPr id="3" name="Content Placeholder 2"/>
          <p:cNvSpPr>
            <a:spLocks noGrp="1"/>
          </p:cNvSpPr>
          <p:nvPr>
            <p:ph idx="1"/>
          </p:nvPr>
        </p:nvSpPr>
        <p:spPr>
          <a:xfrm>
            <a:off x="970183" y="1450744"/>
            <a:ext cx="7200800" cy="4464495"/>
          </a:xfrm>
        </p:spPr>
        <p:txBody>
          <a:bodyPr/>
          <a:lstStyle/>
          <a:p>
            <a:r>
              <a:rPr lang="en-GB" dirty="0"/>
              <a:t> Interviews with 17 participants: IPEC judges, practitioners (barristers, solicitors, PAs) as well as business representatives</a:t>
            </a:r>
          </a:p>
          <a:p>
            <a:r>
              <a:rPr lang="en-GB" dirty="0"/>
              <a:t> Overall consensus that reforms have worked fairly well – key elements said to be: </a:t>
            </a:r>
          </a:p>
          <a:p>
            <a:pPr marL="0" indent="0">
              <a:buNone/>
            </a:pPr>
            <a:endParaRPr lang="en-GB" dirty="0"/>
          </a:p>
          <a:p>
            <a:pPr marL="0" indent="0">
              <a:buNone/>
            </a:pPr>
            <a:r>
              <a:rPr lang="en-GB" dirty="0"/>
              <a:t>(I) ACM – speeds up trials</a:t>
            </a:r>
          </a:p>
          <a:p>
            <a:pPr marL="0" indent="0">
              <a:buNone/>
            </a:pPr>
            <a:r>
              <a:rPr lang="en-GB" dirty="0"/>
              <a:t>(II) Costs cap – gives litigants element of cost certainty</a:t>
            </a:r>
          </a:p>
          <a:p>
            <a:endParaRPr lang="en-GB" dirty="0"/>
          </a:p>
          <a:p>
            <a:r>
              <a:rPr lang="en-GB" dirty="0"/>
              <a:t> Less important: damages cap (injunction is the main remedy sought at the IPEC)</a:t>
            </a:r>
          </a:p>
        </p:txBody>
      </p:sp>
    </p:spTree>
    <p:extLst>
      <p:ext uri="{BB962C8B-B14F-4D97-AF65-F5344CB8AC3E}">
        <p14:creationId xmlns:p14="http://schemas.microsoft.com/office/powerpoint/2010/main" val="203771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84" y="188640"/>
            <a:ext cx="7199299" cy="720080"/>
          </a:xfrm>
        </p:spPr>
        <p:txBody>
          <a:bodyPr/>
          <a:lstStyle/>
          <a:p>
            <a:r>
              <a:rPr lang="en-GB" dirty="0">
                <a:effectLst>
                  <a:outerShdw blurRad="38100" dist="38100" dir="2700000" algn="tl">
                    <a:srgbClr val="000000">
                      <a:alpha val="43137"/>
                    </a:srgbClr>
                  </a:outerShdw>
                </a:effectLst>
              </a:rPr>
              <a:t>Empirical (quantitative) data</a:t>
            </a:r>
          </a:p>
        </p:txBody>
      </p:sp>
      <p:sp>
        <p:nvSpPr>
          <p:cNvPr id="3" name="Content Placeholder 2"/>
          <p:cNvSpPr>
            <a:spLocks noGrp="1"/>
          </p:cNvSpPr>
          <p:nvPr>
            <p:ph idx="1"/>
          </p:nvPr>
        </p:nvSpPr>
        <p:spPr>
          <a:xfrm>
            <a:off x="826082" y="1052736"/>
            <a:ext cx="7344901" cy="4752527"/>
          </a:xfrm>
        </p:spPr>
        <p:txBody>
          <a:bodyPr/>
          <a:lstStyle/>
          <a:p>
            <a:pPr marL="0" indent="0">
              <a:buNone/>
            </a:pPr>
            <a:r>
              <a:rPr lang="en-GB" dirty="0"/>
              <a:t> </a:t>
            </a:r>
            <a:r>
              <a:rPr lang="en-GB" sz="2000" i="1" dirty="0"/>
              <a:t>Impact - Immediate increase</a:t>
            </a:r>
            <a:r>
              <a:rPr lang="en-GB" sz="2000" dirty="0"/>
              <a:t> </a:t>
            </a:r>
            <a:r>
              <a:rPr lang="en-GB" sz="2000" i="1" dirty="0"/>
              <a:t>in case volumes</a:t>
            </a:r>
          </a:p>
          <a:p>
            <a:pPr marL="0" indent="0">
              <a:buNone/>
            </a:pPr>
            <a:endParaRPr lang="en-GB" sz="2000" i="1" dirty="0"/>
          </a:p>
          <a:p>
            <a:r>
              <a:rPr lang="en-GB" sz="2000" dirty="0"/>
              <a:t>Total case counts for all IP rights at the PCC increased by nearly 50% and at the PHC/HC by 11% between 2010 and 2011.</a:t>
            </a:r>
          </a:p>
          <a:p>
            <a:r>
              <a:rPr lang="en-GB" sz="2000" dirty="0"/>
              <a:t> For example, the case counts for patent cases filed at the PCC for 2007 (5); 2008 (4); 2009 (8) and 2010 (8). Post-reforms in 2011 the number leaps to 25 cases, and stays around this level in 2012 (22) and drops slightly in 2013 (17).</a:t>
            </a:r>
          </a:p>
          <a:p>
            <a:r>
              <a:rPr lang="en-GB" sz="2000" dirty="0"/>
              <a:t> However, worth noting that the patent case counts at the PHC also increased exponentially during the same period 2007 (30); 2008 (64); 2009 (43) and 2010 (44) – increasing in 2011 (87) and 2012 (84).</a:t>
            </a:r>
          </a:p>
          <a:p>
            <a:r>
              <a:rPr lang="en-GB" sz="2000" dirty="0"/>
              <a:t> Reasonable to conclude that the PCC reforms did not take cases away from PHC – but instead encouraged additional litigation – including from SMEs</a:t>
            </a:r>
          </a:p>
        </p:txBody>
      </p:sp>
    </p:spTree>
    <p:extLst>
      <p:ext uri="{BB962C8B-B14F-4D97-AF65-F5344CB8AC3E}">
        <p14:creationId xmlns:p14="http://schemas.microsoft.com/office/powerpoint/2010/main" val="1327449025"/>
      </p:ext>
    </p:extLst>
  </p:cSld>
  <p:clrMapOvr>
    <a:masterClrMapping/>
  </p:clrMapOvr>
</p:sld>
</file>

<file path=ppt/theme/theme1.xml><?xml version="1.0" encoding="utf-8"?>
<a:theme xmlns:a="http://schemas.openxmlformats.org/drawingml/2006/main" name="Grey master final Unlocked">
  <a:themeElements>
    <a:clrScheme name="Custom 5">
      <a:dk1>
        <a:srgbClr val="000000"/>
      </a:dk1>
      <a:lt1>
        <a:srgbClr val="FFFFFF"/>
      </a:lt1>
      <a:dk2>
        <a:srgbClr val="999999"/>
      </a:dk2>
      <a:lt2>
        <a:srgbClr val="DCDCDC"/>
      </a:lt2>
      <a:accent1>
        <a:srgbClr val="006899"/>
      </a:accent1>
      <a:accent2>
        <a:srgbClr val="003366"/>
      </a:accent2>
      <a:accent3>
        <a:srgbClr val="FFFFFF"/>
      </a:accent3>
      <a:accent4>
        <a:srgbClr val="000000"/>
      </a:accent4>
      <a:accent5>
        <a:srgbClr val="CCCC00"/>
      </a:accent5>
      <a:accent6>
        <a:srgbClr val="394A59"/>
      </a:accent6>
      <a:hlink>
        <a:srgbClr val="CC6600"/>
      </a:hlink>
      <a:folHlink>
        <a:srgbClr val="99333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Grey master final Unlocked</Template>
  <TotalTime>2837</TotalTime>
  <Words>2122</Words>
  <Application>Microsoft Office PowerPoint</Application>
  <PresentationFormat>On-screen Show (4:3)</PresentationFormat>
  <Paragraphs>179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Grey master final Unlocked</vt:lpstr>
      <vt:lpstr> Evaluating the Reforms of the Intellectual Property Enterprise Court   What Lessons for Online Courts?</vt:lpstr>
      <vt:lpstr> Overview </vt:lpstr>
      <vt:lpstr>Pre-2010 - dissatisfaction with the PCC</vt:lpstr>
      <vt:lpstr>The Reforms to the PCC-IPEC</vt:lpstr>
      <vt:lpstr>The Reforms of the PCC-IPEC</vt:lpstr>
      <vt:lpstr>The Reforms of the PCC-IPEC</vt:lpstr>
      <vt:lpstr>The Reforms of the PCC-IPEC</vt:lpstr>
      <vt:lpstr> Empirical (qualitative data)</vt:lpstr>
      <vt:lpstr>Empirical (quantitative) data</vt:lpstr>
      <vt:lpstr> Looking at Patent Cases 2007-2013</vt:lpstr>
      <vt:lpstr>Looking at Patent Cases 2007-2013</vt:lpstr>
      <vt:lpstr> Brief overview of other IP rights</vt:lpstr>
      <vt:lpstr>Conclusions – guidance for online courts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28pt</dc:title>
  <dc:creator>Venden, Lindsey</dc:creator>
  <cp:lastModifiedBy>McDonagh, Luke</cp:lastModifiedBy>
  <cp:revision>246</cp:revision>
  <cp:lastPrinted>2016-07-11T15:10:59Z</cp:lastPrinted>
  <dcterms:created xsi:type="dcterms:W3CDTF">2013-10-15T13:03:53Z</dcterms:created>
  <dcterms:modified xsi:type="dcterms:W3CDTF">2017-11-18T16:16:37Z</dcterms:modified>
</cp:coreProperties>
</file>